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3"/>
  </p:notesMasterIdLst>
  <p:sldIdLst>
    <p:sldId id="256" r:id="rId2"/>
    <p:sldId id="295" r:id="rId3"/>
    <p:sldId id="298" r:id="rId4"/>
    <p:sldId id="297" r:id="rId5"/>
    <p:sldId id="289" r:id="rId6"/>
    <p:sldId id="290" r:id="rId7"/>
    <p:sldId id="291" r:id="rId8"/>
    <p:sldId id="293" r:id="rId9"/>
    <p:sldId id="286" r:id="rId10"/>
    <p:sldId id="288" r:id="rId11"/>
    <p:sldId id="294" r:id="rId12"/>
  </p:sldIdLst>
  <p:sldSz cx="9144000" cy="5715000" type="screen16x1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0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ala M. Suidan" initials="TM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426" autoAdjust="0"/>
    <p:restoredTop sz="72973" autoAdjust="0"/>
  </p:normalViewPr>
  <p:slideViewPr>
    <p:cSldViewPr>
      <p:cViewPr varScale="1">
        <p:scale>
          <a:sx n="75" d="100"/>
          <a:sy n="75" d="100"/>
        </p:scale>
        <p:origin x="394" y="58"/>
      </p:cViewPr>
      <p:guideLst>
        <p:guide orient="horz" pos="1800"/>
        <p:guide pos="2880"/>
      </p:guideLst>
    </p:cSldViewPr>
  </p:slideViewPr>
  <p:outlineViewPr>
    <p:cViewPr>
      <p:scale>
        <a:sx n="33" d="100"/>
        <a:sy n="33" d="100"/>
      </p:scale>
      <p:origin x="0" y="0"/>
    </p:cViewPr>
  </p:outlineViewPr>
  <p:notesTextViewPr>
    <p:cViewPr>
      <p:scale>
        <a:sx n="200" d="100"/>
        <a:sy n="200" d="100"/>
      </p:scale>
      <p:origin x="0" y="0"/>
    </p:cViewPr>
  </p:notesTextViewPr>
  <p:sorterViewPr>
    <p:cViewPr>
      <p:scale>
        <a:sx n="100" d="100"/>
        <a:sy n="100" d="100"/>
      </p:scale>
      <p:origin x="0" y="0"/>
    </p:cViewPr>
  </p:sorterViewPr>
  <p:notesViewPr>
    <p:cSldViewPr>
      <p:cViewPr varScale="1">
        <p:scale>
          <a:sx n="69" d="100"/>
          <a:sy n="69" d="100"/>
        </p:scale>
        <p:origin x="210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charts/_rels/chart1.xml.rels><?xml version="1.0" encoding="UTF-8" standalone="yes"?>
<Relationships xmlns="http://schemas.openxmlformats.org/package/2006/relationships"><Relationship Id="rId1" Type="http://schemas.openxmlformats.org/officeDocument/2006/relationships/oleObject" Target="file:///E:\Docs\GT2\6440\Git\FHIRed_Up\Team%20Deliverable%204\Gantt%20chart%20for%20pre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6865992026985587E-2"/>
          <c:y val="3.0128731854286498E-2"/>
          <c:w val="0.96626801594602885"/>
          <c:h val="0.79717432609337968"/>
        </c:manualLayout>
      </c:layout>
      <c:scatterChart>
        <c:scatterStyle val="lineMarker"/>
        <c:varyColors val="0"/>
        <c:ser>
          <c:idx val="0"/>
          <c:order val="0"/>
          <c:tx>
            <c:strRef>
              <c:f>Sheet1!$A$4</c:f>
              <c:strCache>
                <c:ptCount val="1"/>
                <c:pt idx="0">
                  <c:v>   Scope</c:v>
                </c:pt>
              </c:strCache>
            </c:strRef>
          </c:tx>
          <c:spPr>
            <a:ln w="50800">
              <a:solidFill>
                <a:srgbClr val="7030A0"/>
              </a:solidFill>
            </a:ln>
          </c:spPr>
          <c:marker>
            <c:symbol val="none"/>
          </c:marker>
          <c:dLbls>
            <c:dLbl>
              <c:idx val="0"/>
              <c:tx>
                <c:rich>
                  <a:bodyPr/>
                  <a:lstStyle/>
                  <a:p>
                    <a:fld id="{C4C9D91C-A7AE-43EB-B248-AF46F2AED4D3}" type="SERIESNAME">
                      <a:rPr lang="en-US" smtClean="0"/>
                      <a:pPr/>
                      <a:t>[SERIES NAME]</a:t>
                    </a:fld>
                    <a:r>
                      <a:rPr lang="en-US"/>
                      <a:t>*</a:t>
                    </a:r>
                  </a:p>
                </c:rich>
              </c:tx>
              <c:dLblPos val="t"/>
              <c:showLegendKey val="0"/>
              <c:showVal val="0"/>
              <c:showCatName val="0"/>
              <c:showSerName val="1"/>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F-8090-479E-BF1A-EA59472E2D6D}"/>
                </c:ext>
              </c:extLst>
            </c:dLbl>
            <c:dLbl>
              <c:idx val="1"/>
              <c:delete val="1"/>
              <c:extLst>
                <c:ext xmlns:c15="http://schemas.microsoft.com/office/drawing/2012/chart" uri="{CE6537A1-D6FC-4f65-9D91-7224C49458BB}"/>
                <c:ext xmlns:c16="http://schemas.microsoft.com/office/drawing/2014/chart" uri="{C3380CC4-5D6E-409C-BE32-E72D297353CC}">
                  <c16:uniqueId val="{00000000-8090-479E-BF1A-EA59472E2D6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(Sheet1!$C$4,Sheet1!$E$4)</c:f>
              <c:numCache>
                <c:formatCode>m/d/yyyy</c:formatCode>
                <c:ptCount val="2"/>
                <c:pt idx="0">
                  <c:v>42415</c:v>
                </c:pt>
                <c:pt idx="1">
                  <c:v>42417</c:v>
                </c:pt>
              </c:numCache>
            </c:numRef>
          </c:xVal>
          <c:yVal>
            <c:numRef>
              <c:f>(Sheet1!$D$4,Sheet1!$F$4)</c:f>
              <c:numCache>
                <c:formatCode>0.00</c:formatCode>
                <c:ptCount val="2"/>
                <c:pt idx="0">
                  <c:v>6</c:v>
                </c:pt>
                <c:pt idx="1">
                  <c:v>6</c:v>
                </c:pt>
              </c:numCache>
            </c:numRef>
          </c:yVal>
          <c:smooth val="0"/>
          <c:extLst>
            <c:ext xmlns:c16="http://schemas.microsoft.com/office/drawing/2014/chart" uri="{C3380CC4-5D6E-409C-BE32-E72D297353CC}">
              <c16:uniqueId val="{00000001-8090-479E-BF1A-EA59472E2D6D}"/>
            </c:ext>
          </c:extLst>
        </c:ser>
        <c:ser>
          <c:idx val="1"/>
          <c:order val="1"/>
          <c:tx>
            <c:strRef>
              <c:f>Sheet1!$A$5</c:f>
              <c:strCache>
                <c:ptCount val="1"/>
                <c:pt idx="0">
                  <c:v>   Analysis/Software Requirements</c:v>
                </c:pt>
              </c:strCache>
            </c:strRef>
          </c:tx>
          <c:spPr>
            <a:ln w="50800">
              <a:solidFill>
                <a:srgbClr val="00B0F0"/>
              </a:solidFill>
            </a:ln>
          </c:spPr>
          <c:marker>
            <c:symbol val="none"/>
          </c:marker>
          <c:dLbls>
            <c:dLbl>
              <c:idx val="0"/>
              <c:layout>
                <c:manualLayout>
                  <c:x val="1.297522377320136E-2"/>
                  <c:y val="-6.0818845877626017E-2"/>
                </c:manualLayout>
              </c:layout>
              <c:tx>
                <c:rich>
                  <a:bodyPr/>
                  <a:lstStyle/>
                  <a:p>
                    <a:fld id="{90CCD8B5-1B2F-4620-AA9D-165B7643FA34}" type="SERIESNAME">
                      <a:rPr lang="en-US" smtClean="0"/>
                      <a:pPr/>
                      <a:t>[SERIES NAME]</a:t>
                    </a:fld>
                    <a:r>
                      <a:rPr lang="en-US" sz="1200" b="0" i="0" u="none" strike="noStrike" kern="1200" baseline="0" dirty="0">
                        <a:solidFill>
                          <a:prstClr val="black"/>
                        </a:solidFill>
                      </a:rPr>
                      <a:t>‡</a:t>
                    </a:r>
                  </a:p>
                </c:rich>
              </c:tx>
              <c:dLblPos val="r"/>
              <c:showLegendKey val="0"/>
              <c:showVal val="0"/>
              <c:showCatName val="0"/>
              <c:showSerName val="1"/>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8090-479E-BF1A-EA59472E2D6D}"/>
                </c:ext>
              </c:extLst>
            </c:dLbl>
            <c:dLbl>
              <c:idx val="1"/>
              <c:delete val="1"/>
              <c:extLst>
                <c:ext xmlns:c15="http://schemas.microsoft.com/office/drawing/2012/chart" uri="{CE6537A1-D6FC-4f65-9D91-7224C49458BB}"/>
                <c:ext xmlns:c16="http://schemas.microsoft.com/office/drawing/2014/chart" uri="{C3380CC4-5D6E-409C-BE32-E72D297353CC}">
                  <c16:uniqueId val="{00000003-8090-479E-BF1A-EA59472E2D6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(Sheet1!$C$5,Sheet1!$E$5)</c:f>
              <c:numCache>
                <c:formatCode>m/d/yyyy</c:formatCode>
                <c:ptCount val="2"/>
                <c:pt idx="0">
                  <c:v>42432</c:v>
                </c:pt>
                <c:pt idx="1">
                  <c:v>42462</c:v>
                </c:pt>
              </c:numCache>
            </c:numRef>
          </c:xVal>
          <c:yVal>
            <c:numRef>
              <c:f>(Sheet1!$D$5,Sheet1!$F$5)</c:f>
              <c:numCache>
                <c:formatCode>0.00</c:formatCode>
                <c:ptCount val="2"/>
                <c:pt idx="0">
                  <c:v>5</c:v>
                </c:pt>
                <c:pt idx="1">
                  <c:v>5</c:v>
                </c:pt>
              </c:numCache>
            </c:numRef>
          </c:yVal>
          <c:smooth val="0"/>
          <c:extLst>
            <c:ext xmlns:c16="http://schemas.microsoft.com/office/drawing/2014/chart" uri="{C3380CC4-5D6E-409C-BE32-E72D297353CC}">
              <c16:uniqueId val="{00000004-8090-479E-BF1A-EA59472E2D6D}"/>
            </c:ext>
          </c:extLst>
        </c:ser>
        <c:ser>
          <c:idx val="3"/>
          <c:order val="2"/>
          <c:tx>
            <c:strRef>
              <c:f>Sheet1!$A$8</c:f>
              <c:strCache>
                <c:ptCount val="1"/>
                <c:pt idx="0">
                  <c:v>   Design, Development, &amp; Testing in four 2-week and 1 1-week sprints</c:v>
                </c:pt>
              </c:strCache>
            </c:strRef>
          </c:tx>
          <c:spPr>
            <a:ln w="50800">
              <a:solidFill>
                <a:srgbClr val="00B0F0"/>
              </a:solidFill>
            </a:ln>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05-8090-479E-BF1A-EA59472E2D6D}"/>
                </c:ext>
              </c:extLst>
            </c:dLbl>
            <c:dLbl>
              <c:idx val="1"/>
              <c:layout>
                <c:manualLayout>
                  <c:x val="-0.39961293936693981"/>
                  <c:y val="-5.2602134675647054E-2"/>
                </c:manualLayout>
              </c:layout>
              <c:tx>
                <c:rich>
                  <a:bodyPr/>
                  <a:lstStyle/>
                  <a:p>
                    <a:fld id="{55CA6244-06BB-467A-BBD0-1230BABDEC5A}" type="SERIESNAME">
                      <a:rPr lang="en-US" smtClean="0"/>
                      <a:pPr/>
                      <a:t>[SERIES NAME]</a:t>
                    </a:fld>
                    <a:r>
                      <a:rPr lang="en-US" sz="1200" b="0" i="0" u="none" strike="noStrike" kern="1200" baseline="0" dirty="0">
                        <a:solidFill>
                          <a:prstClr val="black"/>
                        </a:solidFill>
                      </a:rPr>
                      <a:t>†</a:t>
                    </a:r>
                  </a:p>
                </c:rich>
              </c:tx>
              <c:dLblPos val="r"/>
              <c:showLegendKey val="0"/>
              <c:showVal val="0"/>
              <c:showCatName val="0"/>
              <c:showSerName val="1"/>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6-8090-479E-BF1A-EA59472E2D6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(Sheet1!$C$8,Sheet1!$E$8)</c:f>
              <c:numCache>
                <c:formatCode>m/d/yyyy</c:formatCode>
                <c:ptCount val="2"/>
                <c:pt idx="0">
                  <c:v>42461</c:v>
                </c:pt>
                <c:pt idx="1">
                  <c:v>42481</c:v>
                </c:pt>
              </c:numCache>
            </c:numRef>
          </c:xVal>
          <c:yVal>
            <c:numRef>
              <c:f>(Sheet1!$D$8,Sheet1!$F$8)</c:f>
              <c:numCache>
                <c:formatCode>0.00</c:formatCode>
                <c:ptCount val="2"/>
                <c:pt idx="0">
                  <c:v>4</c:v>
                </c:pt>
                <c:pt idx="1">
                  <c:v>4</c:v>
                </c:pt>
              </c:numCache>
            </c:numRef>
          </c:yVal>
          <c:smooth val="0"/>
          <c:extLst>
            <c:ext xmlns:c16="http://schemas.microsoft.com/office/drawing/2014/chart" uri="{C3380CC4-5D6E-409C-BE32-E72D297353CC}">
              <c16:uniqueId val="{00000007-8090-479E-BF1A-EA59472E2D6D}"/>
            </c:ext>
          </c:extLst>
        </c:ser>
        <c:ser>
          <c:idx val="7"/>
          <c:order val="3"/>
          <c:tx>
            <c:strRef>
              <c:f>Sheet1!$A$14</c:f>
              <c:strCache>
                <c:ptCount val="1"/>
                <c:pt idx="0">
                  <c:v>   Deployment</c:v>
                </c:pt>
              </c:strCache>
            </c:strRef>
          </c:tx>
          <c:spPr>
            <a:ln w="50800">
              <a:solidFill>
                <a:srgbClr val="7030A0"/>
              </a:solidFill>
            </a:ln>
          </c:spPr>
          <c:marker>
            <c:symbol val="none"/>
          </c:marker>
          <c:dLbls>
            <c:dLbl>
              <c:idx val="0"/>
              <c:layout>
                <c:manualLayout>
                  <c:x val="-4.2797484950995716E-2"/>
                  <c:y val="-3.8626457641849819E-2"/>
                </c:manualLayout>
              </c:layout>
              <c:tx>
                <c:rich>
                  <a:bodyPr/>
                  <a:lstStyle/>
                  <a:p>
                    <a:fld id="{2B90158A-C81A-4E6D-9E99-F96447E96911}" type="SERIESNAME">
                      <a:rPr lang="en-US" smtClean="0"/>
                      <a:pPr/>
                      <a:t>[SERIES NAME]</a:t>
                    </a:fld>
                    <a:r>
                      <a:rPr lang="en-US" sz="1200" b="0" i="0" u="none" strike="noStrike" kern="1200" baseline="0" dirty="0">
                        <a:solidFill>
                          <a:prstClr val="black"/>
                        </a:solidFill>
                      </a:rPr>
                      <a:t>†</a:t>
                    </a:r>
                  </a:p>
                </c:rich>
              </c:tx>
              <c:dLblPos val="r"/>
              <c:showLegendKey val="0"/>
              <c:showVal val="0"/>
              <c:showCatName val="0"/>
              <c:showSerName val="1"/>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8-8090-479E-BF1A-EA59472E2D6D}"/>
                </c:ext>
              </c:extLst>
            </c:dLbl>
            <c:dLbl>
              <c:idx val="1"/>
              <c:delete val="1"/>
              <c:extLst>
                <c:ext xmlns:c15="http://schemas.microsoft.com/office/drawing/2012/chart" uri="{CE6537A1-D6FC-4f65-9D91-7224C49458BB}"/>
                <c:ext xmlns:c16="http://schemas.microsoft.com/office/drawing/2014/chart" uri="{C3380CC4-5D6E-409C-BE32-E72D297353CC}">
                  <c16:uniqueId val="{00000009-8090-479E-BF1A-EA59472E2D6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(Sheet1!$C$14,Sheet1!$E$14)</c:f>
              <c:numCache>
                <c:formatCode>m/d/yyyy</c:formatCode>
                <c:ptCount val="2"/>
                <c:pt idx="0">
                  <c:v>42479</c:v>
                </c:pt>
                <c:pt idx="1">
                  <c:v>42483</c:v>
                </c:pt>
              </c:numCache>
            </c:numRef>
          </c:xVal>
          <c:yVal>
            <c:numRef>
              <c:f>(Sheet1!$D$14,Sheet1!$F$14)</c:f>
              <c:numCache>
                <c:formatCode>0.00</c:formatCode>
                <c:ptCount val="2"/>
                <c:pt idx="0">
                  <c:v>2</c:v>
                </c:pt>
                <c:pt idx="1">
                  <c:v>2</c:v>
                </c:pt>
              </c:numCache>
            </c:numRef>
          </c:yVal>
          <c:smooth val="0"/>
          <c:extLst>
            <c:ext xmlns:c16="http://schemas.microsoft.com/office/drawing/2014/chart" uri="{C3380CC4-5D6E-409C-BE32-E72D297353CC}">
              <c16:uniqueId val="{0000000A-8090-479E-BF1A-EA59472E2D6D}"/>
            </c:ext>
          </c:extLst>
        </c:ser>
        <c:ser>
          <c:idx val="8"/>
          <c:order val="4"/>
          <c:tx>
            <c:strRef>
              <c:f>Sheet1!$A$15</c:f>
              <c:strCache>
                <c:ptCount val="1"/>
                <c:pt idx="0">
                  <c:v>   Post Implementation Review</c:v>
                </c:pt>
              </c:strCache>
            </c:strRef>
          </c:tx>
          <c:spPr>
            <a:ln w="50800">
              <a:solidFill>
                <a:srgbClr val="7030A0"/>
              </a:solidFill>
            </a:ln>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0B-8090-479E-BF1A-EA59472E2D6D}"/>
                </c:ext>
              </c:extLst>
            </c:dLbl>
            <c:dLbl>
              <c:idx val="1"/>
              <c:tx>
                <c:rich>
                  <a:bodyPr/>
                  <a:lstStyle/>
                  <a:p>
                    <a:fld id="{40D7815C-5310-4710-B0DE-B3197E4F9A47}" type="SERIESNAME">
                      <a:rPr lang="en-US" smtClean="0"/>
                      <a:pPr/>
                      <a:t>[SERIES NAME]</a:t>
                    </a:fld>
                    <a:r>
                      <a:rPr lang="en-US"/>
                      <a:t>*</a:t>
                    </a:r>
                  </a:p>
                </c:rich>
              </c:tx>
              <c:dLblPos val="t"/>
              <c:showLegendKey val="0"/>
              <c:showVal val="0"/>
              <c:showCatName val="0"/>
              <c:showSerName val="1"/>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20-8090-479E-BF1A-EA59472E2D6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(Sheet1!$C$15,Sheet1!$E$15)</c:f>
              <c:numCache>
                <c:formatCode>m/d/yyyy</c:formatCode>
                <c:ptCount val="2"/>
                <c:pt idx="0">
                  <c:v>42483</c:v>
                </c:pt>
                <c:pt idx="1">
                  <c:v>42486</c:v>
                </c:pt>
              </c:numCache>
            </c:numRef>
          </c:xVal>
          <c:yVal>
            <c:numRef>
              <c:f>(Sheet1!$D$15,Sheet1!$F$15)</c:f>
              <c:numCache>
                <c:formatCode>0.00</c:formatCode>
                <c:ptCount val="2"/>
                <c:pt idx="0">
                  <c:v>1</c:v>
                </c:pt>
                <c:pt idx="1">
                  <c:v>1</c:v>
                </c:pt>
              </c:numCache>
            </c:numRef>
          </c:yVal>
          <c:smooth val="0"/>
          <c:extLst>
            <c:ext xmlns:c16="http://schemas.microsoft.com/office/drawing/2014/chart" uri="{C3380CC4-5D6E-409C-BE32-E72D297353CC}">
              <c16:uniqueId val="{0000000C-8090-479E-BF1A-EA59472E2D6D}"/>
            </c:ext>
          </c:extLst>
        </c:ser>
        <c:ser>
          <c:idx val="9"/>
          <c:order val="5"/>
          <c:tx>
            <c:strRef>
              <c:f>Sheet1!$A$16</c:f>
              <c:strCache>
                <c:ptCount val="1"/>
                <c:pt idx="0">
                  <c:v>   Project Due</c:v>
                </c:pt>
              </c:strCache>
            </c:strRef>
          </c:tx>
          <c:spPr>
            <a:ln>
              <a:noFill/>
            </a:ln>
          </c:spPr>
          <c:marker>
            <c:symbol val="diamond"/>
            <c:size val="9"/>
            <c:spPr>
              <a:solidFill>
                <a:srgbClr val="002060"/>
              </a:solidFill>
            </c:spPr>
          </c:marker>
          <c:dLbls>
            <c:dLbl>
              <c:idx val="0"/>
              <c:layout>
                <c:manualLayout>
                  <c:x val="-6.3857036269730424E-2"/>
                  <c:y val="4.3542811051658803E-2"/>
                </c:manualLayout>
              </c:layout>
              <c:dLblPos val="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D-8090-479E-BF1A-EA59472E2D6D}"/>
                </c:ext>
              </c:extLst>
            </c:dLbl>
            <c:dLbl>
              <c:idx val="1"/>
              <c:delete val="1"/>
              <c:extLst>
                <c:ext xmlns:c15="http://schemas.microsoft.com/office/drawing/2012/chart" uri="{CE6537A1-D6FC-4f65-9D91-7224C49458BB}"/>
                <c:ext xmlns:c16="http://schemas.microsoft.com/office/drawing/2014/chart" uri="{C3380CC4-5D6E-409C-BE32-E72D297353CC}">
                  <c16:uniqueId val="{0000000E-8090-479E-BF1A-EA59472E2D6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(Sheet1!$C$16,Sheet1!$E$16)</c:f>
              <c:numCache>
                <c:formatCode>m/d/yyyy</c:formatCode>
                <c:ptCount val="2"/>
                <c:pt idx="0">
                  <c:v>42490</c:v>
                </c:pt>
                <c:pt idx="1">
                  <c:v>42490</c:v>
                </c:pt>
              </c:numCache>
            </c:numRef>
          </c:xVal>
          <c:yVal>
            <c:numRef>
              <c:f>(Sheet1!$D$16,Sheet1!$F$16)</c:f>
              <c:numCache>
                <c:formatCode>0.00</c:formatCode>
                <c:ptCount val="2"/>
                <c:pt idx="0">
                  <c:v>1</c:v>
                </c:pt>
                <c:pt idx="1">
                  <c:v>1</c:v>
                </c:pt>
              </c:numCache>
            </c:numRef>
          </c:yVal>
          <c:smooth val="0"/>
          <c:extLst>
            <c:ext xmlns:c16="http://schemas.microsoft.com/office/drawing/2014/chart" uri="{C3380CC4-5D6E-409C-BE32-E72D297353CC}">
              <c16:uniqueId val="{0000000F-8090-479E-BF1A-EA59472E2D6D}"/>
            </c:ext>
          </c:extLst>
        </c:ser>
        <c:ser>
          <c:idx val="10"/>
          <c:order val="6"/>
          <c:tx>
            <c:strRef>
              <c:f>Sheet1!$A$6</c:f>
              <c:strCache>
                <c:ptCount val="1"/>
                <c:pt idx="0">
                  <c:v>   Analysis/Software Requirements</c:v>
                </c:pt>
              </c:strCache>
            </c:strRef>
          </c:tx>
          <c:spPr>
            <a:ln w="50800">
              <a:solidFill>
                <a:srgbClr val="7030A0"/>
              </a:solidFill>
            </a:ln>
          </c:spPr>
          <c:marker>
            <c:symbol val="none"/>
          </c:marker>
          <c:dLbls>
            <c:delete val="1"/>
          </c:dLbls>
          <c:xVal>
            <c:numRef>
              <c:f>(Sheet1!$C$6,Sheet1!$E$6)</c:f>
              <c:numCache>
                <c:formatCode>m/d/yyyy</c:formatCode>
                <c:ptCount val="2"/>
                <c:pt idx="0">
                  <c:v>42418</c:v>
                </c:pt>
                <c:pt idx="1">
                  <c:v>42462</c:v>
                </c:pt>
              </c:numCache>
            </c:numRef>
          </c:xVal>
          <c:yVal>
            <c:numRef>
              <c:f>(Sheet1!$D$7,Sheet1!$F$7)</c:f>
              <c:numCache>
                <c:formatCode>0.00</c:formatCode>
                <c:ptCount val="2"/>
                <c:pt idx="0">
                  <c:v>5</c:v>
                </c:pt>
                <c:pt idx="1">
                  <c:v>5</c:v>
                </c:pt>
              </c:numCache>
            </c:numRef>
          </c:yVal>
          <c:smooth val="0"/>
          <c:extLst>
            <c:ext xmlns:c16="http://schemas.microsoft.com/office/drawing/2014/chart" uri="{C3380CC4-5D6E-409C-BE32-E72D297353CC}">
              <c16:uniqueId val="{00000010-8090-479E-BF1A-EA59472E2D6D}"/>
            </c:ext>
          </c:extLst>
        </c:ser>
        <c:ser>
          <c:idx val="2"/>
          <c:order val="7"/>
          <c:tx>
            <c:strRef>
              <c:f>Sheet1!$A$7</c:f>
              <c:strCache>
                <c:ptCount val="1"/>
                <c:pt idx="0">
                  <c:v>   Project Topic Presentation Due</c:v>
                </c:pt>
              </c:strCache>
            </c:strRef>
          </c:tx>
          <c:marker>
            <c:symbol val="diamond"/>
            <c:size val="11"/>
            <c:spPr>
              <a:solidFill>
                <a:srgbClr val="002060"/>
              </a:solidFill>
            </c:spPr>
          </c:marker>
          <c:dLbls>
            <c:dLbl>
              <c:idx val="0"/>
              <c:delete val="1"/>
              <c:extLst>
                <c:ext xmlns:c15="http://schemas.microsoft.com/office/drawing/2012/chart" uri="{CE6537A1-D6FC-4f65-9D91-7224C49458BB}"/>
                <c:ext xmlns:c16="http://schemas.microsoft.com/office/drawing/2014/chart" uri="{C3380CC4-5D6E-409C-BE32-E72D297353CC}">
                  <c16:uniqueId val="{00000011-8090-479E-BF1A-EA59472E2D6D}"/>
                </c:ext>
              </c:extLst>
            </c:dLbl>
            <c:dLbl>
              <c:idx val="1"/>
              <c:layout>
                <c:manualLayout>
                  <c:x val="-8.7960072148295168E-2"/>
                  <c:y val="4.9020762297892713E-2"/>
                </c:manualLayout>
              </c:layout>
              <c:dLblPos val="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12-8090-479E-BF1A-EA59472E2D6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(Sheet1!$C$7,Sheet1!$E$7)</c:f>
              <c:numCache>
                <c:formatCode>m/d/yyyy</c:formatCode>
                <c:ptCount val="2"/>
                <c:pt idx="0">
                  <c:v>42421</c:v>
                </c:pt>
                <c:pt idx="1">
                  <c:v>42421</c:v>
                </c:pt>
              </c:numCache>
            </c:numRef>
          </c:xVal>
          <c:yVal>
            <c:numRef>
              <c:f>(Sheet1!$D$7,Sheet1!$F$7)</c:f>
              <c:numCache>
                <c:formatCode>0.00</c:formatCode>
                <c:ptCount val="2"/>
                <c:pt idx="0">
                  <c:v>5</c:v>
                </c:pt>
                <c:pt idx="1">
                  <c:v>5</c:v>
                </c:pt>
              </c:numCache>
            </c:numRef>
          </c:yVal>
          <c:smooth val="0"/>
          <c:extLst>
            <c:ext xmlns:c16="http://schemas.microsoft.com/office/drawing/2014/chart" uri="{C3380CC4-5D6E-409C-BE32-E72D297353CC}">
              <c16:uniqueId val="{00000013-8090-479E-BF1A-EA59472E2D6D}"/>
            </c:ext>
          </c:extLst>
        </c:ser>
        <c:ser>
          <c:idx val="11"/>
          <c:order val="8"/>
          <c:tx>
            <c:strRef>
              <c:f>Sheet1!$A$9</c:f>
              <c:strCache>
                <c:ptCount val="1"/>
                <c:pt idx="0">
                  <c:v>   Design, Development, &amp; Testing in four 2-week sprints - complete</c:v>
                </c:pt>
              </c:strCache>
            </c:strRef>
          </c:tx>
          <c:spPr>
            <a:ln w="50800">
              <a:solidFill>
                <a:srgbClr val="7030A0"/>
              </a:solidFill>
            </a:ln>
          </c:spPr>
          <c:marker>
            <c:symbol val="none"/>
          </c:marker>
          <c:dLbls>
            <c:delete val="1"/>
          </c:dLbls>
          <c:xVal>
            <c:numRef>
              <c:f>(Sheet1!$C$9,Sheet1!$E$9)</c:f>
              <c:numCache>
                <c:formatCode>m/d/yyyy</c:formatCode>
                <c:ptCount val="2"/>
                <c:pt idx="0">
                  <c:v>42425</c:v>
                </c:pt>
                <c:pt idx="1">
                  <c:v>42481</c:v>
                </c:pt>
              </c:numCache>
            </c:numRef>
          </c:xVal>
          <c:yVal>
            <c:numRef>
              <c:f>(Sheet1!$D$9,Sheet1!$F$9)</c:f>
              <c:numCache>
                <c:formatCode>0.00</c:formatCode>
                <c:ptCount val="2"/>
                <c:pt idx="0">
                  <c:v>4</c:v>
                </c:pt>
                <c:pt idx="1">
                  <c:v>4</c:v>
                </c:pt>
              </c:numCache>
            </c:numRef>
          </c:yVal>
          <c:smooth val="0"/>
          <c:extLst>
            <c:ext xmlns:c16="http://schemas.microsoft.com/office/drawing/2014/chart" uri="{C3380CC4-5D6E-409C-BE32-E72D297353CC}">
              <c16:uniqueId val="{00000014-8090-479E-BF1A-EA59472E2D6D}"/>
            </c:ext>
          </c:extLst>
        </c:ser>
        <c:ser>
          <c:idx val="5"/>
          <c:order val="9"/>
          <c:tx>
            <c:strRef>
              <c:f>Sheet1!$A$12</c:f>
              <c:strCache>
                <c:ptCount val="1"/>
                <c:pt idx="0">
                  <c:v>   Documentation</c:v>
                </c:pt>
              </c:strCache>
            </c:strRef>
          </c:tx>
          <c:spPr>
            <a:ln w="50800">
              <a:solidFill>
                <a:srgbClr val="00B0F0"/>
              </a:solidFill>
            </a:ln>
          </c:spPr>
          <c:marker>
            <c:symbol val="none"/>
          </c:marker>
          <c:dLbls>
            <c:dLbl>
              <c:idx val="0"/>
              <c:layout>
                <c:manualLayout>
                  <c:x val="2.6659736760135951E-2"/>
                  <c:y val="-4.1365433264966778E-2"/>
                </c:manualLayout>
              </c:layout>
              <c:tx>
                <c:rich>
                  <a:bodyPr/>
                  <a:lstStyle/>
                  <a:p>
                    <a:fld id="{61FA6130-CCBD-4C1C-9A96-97848B3DA8B7}" type="SERIESNAME">
                      <a:rPr lang="en-US" smtClean="0"/>
                      <a:pPr/>
                      <a:t>[SERIES NAME]</a:t>
                    </a:fld>
                    <a:r>
                      <a:rPr lang="en-US" sz="1200" b="0" i="0" u="none" strike="noStrike" kern="1200" baseline="0" dirty="0">
                        <a:solidFill>
                          <a:prstClr val="black"/>
                        </a:solidFill>
                      </a:rPr>
                      <a:t>‡</a:t>
                    </a:r>
                  </a:p>
                </c:rich>
              </c:tx>
              <c:dLblPos val="r"/>
              <c:showLegendKey val="0"/>
              <c:showVal val="0"/>
              <c:showCatName val="0"/>
              <c:showSerName val="1"/>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5-8090-479E-BF1A-EA59472E2D6D}"/>
                </c:ext>
              </c:extLst>
            </c:dLbl>
            <c:dLbl>
              <c:idx val="1"/>
              <c:delete val="1"/>
              <c:extLst>
                <c:ext xmlns:c15="http://schemas.microsoft.com/office/drawing/2012/chart" uri="{CE6537A1-D6FC-4f65-9D91-7224C49458BB}"/>
                <c:ext xmlns:c16="http://schemas.microsoft.com/office/drawing/2014/chart" uri="{C3380CC4-5D6E-409C-BE32-E72D297353CC}">
                  <c16:uniqueId val="{00000016-8090-479E-BF1A-EA59472E2D6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(Sheet1!$C$12,Sheet1!$E$12)</c:f>
              <c:numCache>
                <c:formatCode>m/d/yyyy</c:formatCode>
                <c:ptCount val="2"/>
                <c:pt idx="0">
                  <c:v>42461</c:v>
                </c:pt>
                <c:pt idx="1">
                  <c:v>42478</c:v>
                </c:pt>
              </c:numCache>
            </c:numRef>
          </c:xVal>
          <c:yVal>
            <c:numRef>
              <c:f>(Sheet1!$D$12,Sheet1!$F$12)</c:f>
              <c:numCache>
                <c:formatCode>0.00</c:formatCode>
                <c:ptCount val="2"/>
                <c:pt idx="0">
                  <c:v>3</c:v>
                </c:pt>
                <c:pt idx="1">
                  <c:v>3</c:v>
                </c:pt>
              </c:numCache>
            </c:numRef>
          </c:yVal>
          <c:smooth val="0"/>
          <c:extLst>
            <c:ext xmlns:c16="http://schemas.microsoft.com/office/drawing/2014/chart" uri="{C3380CC4-5D6E-409C-BE32-E72D297353CC}">
              <c16:uniqueId val="{00000017-8090-479E-BF1A-EA59472E2D6D}"/>
            </c:ext>
          </c:extLst>
        </c:ser>
        <c:ser>
          <c:idx val="12"/>
          <c:order val="10"/>
          <c:tx>
            <c:strRef>
              <c:f>Sheet1!$A$11</c:f>
              <c:strCache>
                <c:ptCount val="1"/>
                <c:pt idx="0">
                  <c:v>   Documentation</c:v>
                </c:pt>
              </c:strCache>
            </c:strRef>
          </c:tx>
          <c:spPr>
            <a:ln w="50800">
              <a:solidFill>
                <a:srgbClr val="7030A0"/>
              </a:solidFill>
            </a:ln>
          </c:spPr>
          <c:marker>
            <c:symbol val="none"/>
          </c:marker>
          <c:dLbls>
            <c:delete val="1"/>
          </c:dLbls>
          <c:xVal>
            <c:numRef>
              <c:f>(Sheet1!$C$11,Sheet1!$E$11)</c:f>
              <c:numCache>
                <c:formatCode>m/d/yyyy</c:formatCode>
                <c:ptCount val="2"/>
                <c:pt idx="0">
                  <c:v>42452</c:v>
                </c:pt>
                <c:pt idx="1">
                  <c:v>42478</c:v>
                </c:pt>
              </c:numCache>
            </c:numRef>
          </c:xVal>
          <c:yVal>
            <c:numRef>
              <c:f>(Sheet1!$D$11,Sheet1!$F$11)</c:f>
              <c:numCache>
                <c:formatCode>0.00</c:formatCode>
                <c:ptCount val="2"/>
                <c:pt idx="0">
                  <c:v>3</c:v>
                </c:pt>
                <c:pt idx="1">
                  <c:v>3</c:v>
                </c:pt>
              </c:numCache>
            </c:numRef>
          </c:yVal>
          <c:smooth val="0"/>
          <c:extLst>
            <c:ext xmlns:c16="http://schemas.microsoft.com/office/drawing/2014/chart" uri="{C3380CC4-5D6E-409C-BE32-E72D297353CC}">
              <c16:uniqueId val="{00000018-8090-479E-BF1A-EA59472E2D6D}"/>
            </c:ext>
          </c:extLst>
        </c:ser>
        <c:ser>
          <c:idx val="6"/>
          <c:order val="11"/>
          <c:tx>
            <c:strRef>
              <c:f>Sheet1!$A$13</c:f>
              <c:strCache>
                <c:ptCount val="1"/>
                <c:pt idx="0">
                  <c:v>   Project Progress Report Due</c:v>
                </c:pt>
              </c:strCache>
            </c:strRef>
          </c:tx>
          <c:marker>
            <c:symbol val="diamond"/>
            <c:size val="11"/>
            <c:spPr>
              <a:solidFill>
                <a:srgbClr val="002060"/>
              </a:solidFill>
            </c:spPr>
          </c:marker>
          <c:dLbls>
            <c:dLbl>
              <c:idx val="0"/>
              <c:delete val="1"/>
              <c:extLst>
                <c:ext xmlns:c15="http://schemas.microsoft.com/office/drawing/2012/chart" uri="{CE6537A1-D6FC-4f65-9D91-7224C49458BB}"/>
                <c:ext xmlns:c16="http://schemas.microsoft.com/office/drawing/2014/chart" uri="{C3380CC4-5D6E-409C-BE32-E72D297353CC}">
                  <c16:uniqueId val="{00000019-8090-479E-BF1A-EA59472E2D6D}"/>
                </c:ext>
              </c:extLst>
            </c:dLbl>
            <c:dLbl>
              <c:idx val="1"/>
              <c:layout>
                <c:manualLayout>
                  <c:x val="-0.12108635339625785"/>
                  <c:y val="5.6847546891478334E-2"/>
                </c:manualLayout>
              </c:layout>
              <c:dLblPos val="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1A-8090-479E-BF1A-EA59472E2D6D}"/>
                </c:ext>
              </c:extLst>
            </c:dLbl>
            <c:spPr>
              <a:noFill/>
              <a:ln>
                <a:noFill/>
              </a:ln>
              <a:effectLst/>
            </c:spPr>
            <c:dLblPos val="b"/>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(Sheet1!$C$13,Sheet1!$E$13)</c:f>
              <c:numCache>
                <c:formatCode>m/d/yyyy</c:formatCode>
                <c:ptCount val="2"/>
                <c:pt idx="0">
                  <c:v>42471</c:v>
                </c:pt>
                <c:pt idx="1">
                  <c:v>42471</c:v>
                </c:pt>
              </c:numCache>
            </c:numRef>
          </c:xVal>
          <c:yVal>
            <c:numRef>
              <c:f>(Sheet1!$D$13,Sheet1!$F$13)</c:f>
              <c:numCache>
                <c:formatCode>0.00</c:formatCode>
                <c:ptCount val="2"/>
                <c:pt idx="0">
                  <c:v>3</c:v>
                </c:pt>
                <c:pt idx="1">
                  <c:v>3</c:v>
                </c:pt>
              </c:numCache>
            </c:numRef>
          </c:yVal>
          <c:smooth val="0"/>
          <c:extLst>
            <c:ext xmlns:c16="http://schemas.microsoft.com/office/drawing/2014/chart" uri="{C3380CC4-5D6E-409C-BE32-E72D297353CC}">
              <c16:uniqueId val="{0000001B-8090-479E-BF1A-EA59472E2D6D}"/>
            </c:ext>
          </c:extLst>
        </c:ser>
        <c:ser>
          <c:idx val="4"/>
          <c:order val="12"/>
          <c:tx>
            <c:strRef>
              <c:f>Sheet1!$A$10</c:f>
              <c:strCache>
                <c:ptCount val="1"/>
                <c:pt idx="0">
                  <c:v>   Project Progress Report Due</c:v>
                </c:pt>
              </c:strCache>
            </c:strRef>
          </c:tx>
          <c:marker>
            <c:symbol val="diamond"/>
            <c:size val="11"/>
            <c:spPr>
              <a:solidFill>
                <a:srgbClr val="002060"/>
              </a:solidFill>
            </c:spPr>
          </c:marker>
          <c:dLbls>
            <c:dLbl>
              <c:idx val="0"/>
              <c:delete val="1"/>
              <c:extLst>
                <c:ext xmlns:c15="http://schemas.microsoft.com/office/drawing/2012/chart" uri="{CE6537A1-D6FC-4f65-9D91-7224C49458BB}"/>
                <c:ext xmlns:c16="http://schemas.microsoft.com/office/drawing/2014/chart" uri="{C3380CC4-5D6E-409C-BE32-E72D297353CC}">
                  <c16:uniqueId val="{0000001C-8090-479E-BF1A-EA59472E2D6D}"/>
                </c:ext>
              </c:extLst>
            </c:dLbl>
            <c:spPr>
              <a:noFill/>
              <a:ln>
                <a:noFill/>
              </a:ln>
              <a:effectLst/>
            </c:spPr>
            <c:dLblPos val="b"/>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(Sheet1!$C$10,Sheet1!$E$10)</c:f>
              <c:numCache>
                <c:formatCode>m/d/yyyy</c:formatCode>
                <c:ptCount val="2"/>
                <c:pt idx="0">
                  <c:v>42435</c:v>
                </c:pt>
                <c:pt idx="1">
                  <c:v>42435</c:v>
                </c:pt>
              </c:numCache>
            </c:numRef>
          </c:xVal>
          <c:yVal>
            <c:numRef>
              <c:f>(Sheet1!$D$10,Sheet1!$F$10)</c:f>
              <c:numCache>
                <c:formatCode>0.00</c:formatCode>
                <c:ptCount val="2"/>
                <c:pt idx="0">
                  <c:v>4</c:v>
                </c:pt>
                <c:pt idx="1">
                  <c:v>4</c:v>
                </c:pt>
              </c:numCache>
            </c:numRef>
          </c:yVal>
          <c:smooth val="0"/>
          <c:extLst>
            <c:ext xmlns:c16="http://schemas.microsoft.com/office/drawing/2014/chart" uri="{C3380CC4-5D6E-409C-BE32-E72D297353CC}">
              <c16:uniqueId val="{0000001E-8090-479E-BF1A-EA59472E2D6D}"/>
            </c:ext>
          </c:extLst>
        </c:ser>
        <c:dLbls>
          <c:dLblPos val="t"/>
          <c:showLegendKey val="0"/>
          <c:showVal val="1"/>
          <c:showCatName val="0"/>
          <c:showSerName val="0"/>
          <c:showPercent val="0"/>
          <c:showBubbleSize val="0"/>
        </c:dLbls>
        <c:axId val="1813779888"/>
        <c:axId val="1813768464"/>
      </c:scatterChart>
      <c:valAx>
        <c:axId val="1813779888"/>
        <c:scaling>
          <c:orientation val="minMax"/>
        </c:scaling>
        <c:delete val="0"/>
        <c:axPos val="b"/>
        <c:numFmt formatCode="m/d/yyyy" sourceLinked="1"/>
        <c:majorTickMark val="out"/>
        <c:minorTickMark val="none"/>
        <c:tickLblPos val="nextTo"/>
        <c:spPr>
          <a:noFill/>
        </c:spPr>
        <c:txPr>
          <a:bodyPr rot="5400000" vert="horz"/>
          <a:lstStyle/>
          <a:p>
            <a:pPr>
              <a:defRPr/>
            </a:pPr>
            <a:endParaRPr lang="en-US"/>
          </a:p>
        </c:txPr>
        <c:crossAx val="1813768464"/>
        <c:crosses val="autoZero"/>
        <c:crossBetween val="midCat"/>
      </c:valAx>
      <c:valAx>
        <c:axId val="1813768464"/>
        <c:scaling>
          <c:orientation val="minMax"/>
        </c:scaling>
        <c:delete val="1"/>
        <c:axPos val="l"/>
        <c:majorGridlines>
          <c:spPr>
            <a:ln>
              <a:noFill/>
            </a:ln>
          </c:spPr>
        </c:majorGridlines>
        <c:numFmt formatCode="0.00" sourceLinked="1"/>
        <c:majorTickMark val="out"/>
        <c:minorTickMark val="none"/>
        <c:tickLblPos val="nextTo"/>
        <c:crossAx val="1813779888"/>
        <c:crosses val="autoZero"/>
        <c:crossBetween val="midCat"/>
      </c:valAx>
      <c:spPr>
        <a:noFill/>
        <a:ln>
          <a:noFill/>
        </a:ln>
      </c:spPr>
    </c:plotArea>
    <c:plotVisOnly val="1"/>
    <c:dispBlanksAs val="gap"/>
    <c:showDLblsOverMax val="0"/>
  </c:chart>
  <c:txPr>
    <a:bodyPr/>
    <a:lstStyle/>
    <a:p>
      <a:pPr>
        <a:defRPr sz="1200"/>
      </a:pPr>
      <a:endParaRPr lang="en-US"/>
    </a:p>
  </c:txPr>
  <c:externalData r:id="rId1">
    <c:autoUpdate val="0"/>
  </c:externalData>
</c:chartSpace>
</file>

<file path=ppt/media/image1.jpeg>
</file>

<file path=ppt/media/image2.png>
</file>

<file path=ppt/media/image3.png>
</file>

<file path=ppt/media/image4.png>
</file>

<file path=ppt/media/image5.png>
</file>

<file path=ppt/media/image6.png>
</file>

<file path=ppt/media/image60.png>
</file>

<file path=ppt/media/image7.png>
</file>

<file path=ppt/media/media1.m4a>
</file>

<file path=ppt/media/media2.m4a>
</file>

<file path=ppt/media/media3.m4a>
</file>

<file path=ppt/media/media4.m4a>
</file>

<file path=ppt/media/media5.m4a>
</file>

<file path=ppt/media/media6.mp4>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AF1EC4-0AE9-4ABA-827F-84879B727577}" type="datetimeFigureOut">
              <a:rPr lang="en-US" smtClean="0"/>
              <a:t>4/26/2016</a:t>
            </a:fld>
            <a:endParaRPr lang="en-US"/>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DBF1C4-A8A4-46A4-960B-68980B6D50C1}" type="slidenum">
              <a:rPr lang="en-US" smtClean="0"/>
              <a:t>‹#›</a:t>
            </a:fld>
            <a:endParaRPr lang="en-US"/>
          </a:p>
        </p:txBody>
      </p:sp>
    </p:spTree>
    <p:extLst>
      <p:ext uri="{BB962C8B-B14F-4D97-AF65-F5344CB8AC3E}">
        <p14:creationId xmlns:p14="http://schemas.microsoft.com/office/powerpoint/2010/main" val="2976403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presentation describes RADV, the Risk Adjustment Data Validation tool developed by team </a:t>
            </a:r>
            <a:r>
              <a:rPr lang="en-US" dirty="0" err="1"/>
              <a:t>FHIRed</a:t>
            </a:r>
            <a:r>
              <a:rPr lang="en-US" dirty="0"/>
              <a:t> Up.</a:t>
            </a:r>
          </a:p>
        </p:txBody>
      </p:sp>
      <p:sp>
        <p:nvSpPr>
          <p:cNvPr id="4" name="Slide Number Placeholder 3"/>
          <p:cNvSpPr>
            <a:spLocks noGrp="1"/>
          </p:cNvSpPr>
          <p:nvPr>
            <p:ph type="sldNum" sz="quarter" idx="10"/>
          </p:nvPr>
        </p:nvSpPr>
        <p:spPr/>
        <p:txBody>
          <a:bodyPr/>
          <a:lstStyle/>
          <a:p>
            <a:fld id="{64DBF1C4-A8A4-46A4-960B-68980B6D50C1}" type="slidenum">
              <a:rPr lang="en-US" smtClean="0"/>
              <a:t>1</a:t>
            </a:fld>
            <a:endParaRPr lang="en-US"/>
          </a:p>
        </p:txBody>
      </p:sp>
    </p:spTree>
    <p:extLst>
      <p:ext uri="{BB962C8B-B14F-4D97-AF65-F5344CB8AC3E}">
        <p14:creationId xmlns:p14="http://schemas.microsoft.com/office/powerpoint/2010/main" val="41273732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r>
              <a:rPr lang="en-US" sz="900" dirty="0"/>
              <a:t>The Affordable Care Act requires health insurance</a:t>
            </a:r>
            <a:r>
              <a:rPr lang="en-US" sz="900" baseline="0" dirty="0"/>
              <a:t> companies to offer insurance to people with pre-existing conditions.  By only offering policies with high co-pays and high-deductibles, insurance companies can discourage ill patients from purchasing their products.  Risk adjustment prevents this by transferring premiums from insurers with healthy members to those organizations that are insuring for a more ill population.</a:t>
            </a:r>
          </a:p>
          <a:p>
            <a:pPr defTabSz="931774">
              <a:defRPr/>
            </a:pPr>
            <a:endParaRPr lang="en-US" sz="900" dirty="0"/>
          </a:p>
          <a:p>
            <a:pPr defTabSz="931774">
              <a:defRPr/>
            </a:pPr>
            <a:r>
              <a:rPr lang="en-US" sz="900" dirty="0"/>
              <a:t>Risk</a:t>
            </a:r>
            <a:r>
              <a:rPr lang="en-US" sz="900" baseline="0" dirty="0"/>
              <a:t> scores are use to determine the average level of illness in an insurers population. A risk score is calculated using the list of diagnoses recorded for a patient during the previous calendar year.  This gives providers and insurers a strong financial interest in making medical records accurate and complete.</a:t>
            </a:r>
          </a:p>
          <a:p>
            <a:pPr defTabSz="931774">
              <a:defRPr/>
            </a:pPr>
            <a:endParaRPr lang="en-US" sz="900" baseline="0" dirty="0"/>
          </a:p>
          <a:p>
            <a:pPr defTabSz="931774">
              <a:defRPr/>
            </a:pPr>
            <a:r>
              <a:rPr lang="en-US" sz="900" baseline="0" dirty="0"/>
              <a:t>The RADV tool was designed to help providers validate medical records, by identifying health care conditions that may be missing from a patients recent medical record.</a:t>
            </a:r>
            <a:endParaRPr lang="en-US" sz="900" dirty="0"/>
          </a:p>
        </p:txBody>
      </p:sp>
      <p:sp>
        <p:nvSpPr>
          <p:cNvPr id="4" name="Slide Number Placeholder 3"/>
          <p:cNvSpPr>
            <a:spLocks noGrp="1"/>
          </p:cNvSpPr>
          <p:nvPr>
            <p:ph type="sldNum" sz="quarter" idx="10"/>
          </p:nvPr>
        </p:nvSpPr>
        <p:spPr/>
        <p:txBody>
          <a:bodyPr/>
          <a:lstStyle/>
          <a:p>
            <a:fld id="{64DBF1C4-A8A4-46A4-960B-68980B6D50C1}" type="slidenum">
              <a:rPr lang="en-US" smtClean="0"/>
              <a:t>2</a:t>
            </a:fld>
            <a:endParaRPr lang="en-US"/>
          </a:p>
        </p:txBody>
      </p:sp>
    </p:spTree>
    <p:extLst>
      <p:ext uri="{BB962C8B-B14F-4D97-AF65-F5344CB8AC3E}">
        <p14:creationId xmlns:p14="http://schemas.microsoft.com/office/powerpoint/2010/main" val="9609263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This project couldn’t have been fulfilled without this wonderful team.</a:t>
            </a:r>
            <a:r>
              <a:rPr lang="en-US" baseline="0" dirty="0"/>
              <a:t> Thanks to our developers, Augusto, Anja, and Spiro who is also our sponsor. Also thanks to Daniel for great QA testing and coverage. Lastly, thanks to Jamie for testing the user interface and Tala for great project management </a:t>
            </a:r>
            <a:endParaRPr lang="en-US" dirty="0"/>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3</a:t>
            </a:fld>
            <a:endParaRPr lang="en-US"/>
          </a:p>
        </p:txBody>
      </p:sp>
    </p:spTree>
    <p:extLst>
      <p:ext uri="{BB962C8B-B14F-4D97-AF65-F5344CB8AC3E}">
        <p14:creationId xmlns:p14="http://schemas.microsoft.com/office/powerpoint/2010/main" val="16969596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4</a:t>
            </a:fld>
            <a:endParaRPr lang="en-US"/>
          </a:p>
        </p:txBody>
      </p:sp>
    </p:spTree>
    <p:extLst>
      <p:ext uri="{BB962C8B-B14F-4D97-AF65-F5344CB8AC3E}">
        <p14:creationId xmlns:p14="http://schemas.microsoft.com/office/powerpoint/2010/main" val="12226869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RADV architecture consists</a:t>
            </a:r>
            <a:r>
              <a:rPr lang="en-US" baseline="0" dirty="0"/>
              <a:t> of an interface to an external FHIR Server, a web interface for end-users and several internal modules, including Patient Lookup, HCC Analysis &amp; Processing, Data Analytics, and Chart Rendering.</a:t>
            </a:r>
          </a:p>
          <a:p>
            <a:r>
              <a:rPr lang="en-US" baseline="0" dirty="0"/>
              <a:t>The architecture also consists of various internal data stores used for caching, code mappings (such as HCC, ICD9, </a:t>
            </a:r>
            <a:r>
              <a:rPr lang="en-US" baseline="0" dirty="0" err="1"/>
              <a:t>SnoMed</a:t>
            </a:r>
            <a:r>
              <a:rPr lang="en-US" baseline="0" dirty="0"/>
              <a:t> and other mappings) and persisting patient data that the FHIR server does not currently allow external applications to update.</a:t>
            </a:r>
          </a:p>
          <a:p>
            <a:r>
              <a:rPr lang="en-US" baseline="0" dirty="0"/>
              <a:t>The RADV application was developed in Python and is currently hosted on Google </a:t>
            </a:r>
            <a:r>
              <a:rPr lang="en-US" baseline="0"/>
              <a:t>App Engine.</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5</a:t>
            </a:fld>
            <a:endParaRPr lang="en-US"/>
          </a:p>
        </p:txBody>
      </p:sp>
    </p:spTree>
    <p:extLst>
      <p:ext uri="{BB962C8B-B14F-4D97-AF65-F5344CB8AC3E}">
        <p14:creationId xmlns:p14="http://schemas.microsoft.com/office/powerpoint/2010/main" val="16176213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candidate risk score meter (or gauge) is used to indicate the severity of the patient’s candidate risk score relative to their current risk score.  It is used to quickly identify if the</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candidate HCCs would make a significant impact to the</a:t>
            </a:r>
            <a:r>
              <a:rPr lang="en-US" sz="1200" kern="1200" baseline="0" dirty="0">
                <a:solidFill>
                  <a:schemeClr val="tx1"/>
                </a:solidFill>
                <a:effectLst/>
                <a:latin typeface="+mn-lt"/>
                <a:ea typeface="+mn-ea"/>
                <a:cs typeface="+mn-cs"/>
              </a:rPr>
              <a:t> patient’s </a:t>
            </a:r>
            <a:r>
              <a:rPr lang="en-US" sz="1200" kern="1200" dirty="0">
                <a:solidFill>
                  <a:schemeClr val="tx1"/>
                </a:solidFill>
                <a:effectLst/>
                <a:latin typeface="+mn-lt"/>
                <a:ea typeface="+mn-ea"/>
                <a:cs typeface="+mn-cs"/>
              </a:rPr>
              <a:t>risk score, were they to be added to the patient.</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i="1"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kern="1200" dirty="0">
                <a:solidFill>
                  <a:schemeClr val="tx1"/>
                </a:solidFill>
                <a:effectLst/>
                <a:latin typeface="+mn-lt"/>
                <a:ea typeface="+mn-ea"/>
                <a:cs typeface="+mn-cs"/>
              </a:rPr>
              <a:t>Example:</a:t>
            </a:r>
          </a:p>
          <a:p>
            <a:r>
              <a:rPr lang="en-US" sz="1200" kern="1200" dirty="0">
                <a:solidFill>
                  <a:schemeClr val="tx1"/>
                </a:solidFill>
                <a:effectLst/>
                <a:latin typeface="+mn-lt"/>
                <a:ea typeface="+mn-ea"/>
                <a:cs typeface="+mn-cs"/>
              </a:rPr>
              <a:t>If a patient has a Current Risk Score of 0.723 and the sum of their Candidate Risk Scores totals1.687, the candidate risk score meter would register 70, indicating the patient’s current risk score is 70% less then what it would be if the candidate HCCs where included.</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8</a:t>
            </a:fld>
            <a:endParaRPr lang="en-US"/>
          </a:p>
        </p:txBody>
      </p:sp>
    </p:spTree>
    <p:extLst>
      <p:ext uri="{BB962C8B-B14F-4D97-AF65-F5344CB8AC3E}">
        <p14:creationId xmlns:p14="http://schemas.microsoft.com/office/powerpoint/2010/main" val="5633078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9</a:t>
            </a:fld>
            <a:endParaRPr lang="en-US"/>
          </a:p>
        </p:txBody>
      </p:sp>
    </p:spTree>
    <p:extLst>
      <p:ext uri="{BB962C8B-B14F-4D97-AF65-F5344CB8AC3E}">
        <p14:creationId xmlns:p14="http://schemas.microsoft.com/office/powerpoint/2010/main" val="9250806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final slide shows</a:t>
            </a:r>
            <a:r>
              <a:rPr lang="en-US" baseline="0" dirty="0"/>
              <a:t> the web address of the RADV tool.  You can use this username and password to view the final version of the software.</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10</a:t>
            </a:fld>
            <a:endParaRPr lang="en-US"/>
          </a:p>
        </p:txBody>
      </p:sp>
    </p:spTree>
    <p:extLst>
      <p:ext uri="{BB962C8B-B14F-4D97-AF65-F5344CB8AC3E}">
        <p14:creationId xmlns:p14="http://schemas.microsoft.com/office/powerpoint/2010/main" val="20095405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3" name="Rounded Rectangle 12"/>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Subtitle 8"/>
          <p:cNvSpPr>
            <a:spLocks noGrp="1"/>
          </p:cNvSpPr>
          <p:nvPr>
            <p:ph type="subTitle" idx="1"/>
          </p:nvPr>
        </p:nvSpPr>
        <p:spPr>
          <a:xfrm>
            <a:off x="1295400" y="2667000"/>
            <a:ext cx="6400800" cy="13335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p:txBody>
          <a:bodyPr/>
          <a:lstStyle/>
          <a:p>
            <a:fld id="{3EAEFB75-4DE4-4DFC-B956-52D01254B927}" type="datetimeFigureOut">
              <a:rPr lang="en-US" smtClean="0"/>
              <a:t>4/26/2016</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CAF141AA-43C2-494C-A2D0-12408B6C831A}" type="slidenum">
              <a:rPr lang="en-US" smtClean="0"/>
              <a:t>‹#›</a:t>
            </a:fld>
            <a:endParaRPr lang="en-US"/>
          </a:p>
        </p:txBody>
      </p:sp>
      <p:sp>
        <p:nvSpPr>
          <p:cNvPr id="7" name="Rectangle 6"/>
          <p:cNvSpPr/>
          <p:nvPr/>
        </p:nvSpPr>
        <p:spPr>
          <a:xfrm>
            <a:off x="62933" y="1207753"/>
            <a:ext cx="9021537" cy="1272791"/>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Rectangle 9"/>
          <p:cNvSpPr/>
          <p:nvPr/>
        </p:nvSpPr>
        <p:spPr>
          <a:xfrm>
            <a:off x="62933" y="1163934"/>
            <a:ext cx="9021537" cy="100483"/>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1" name="Rectangle 10"/>
          <p:cNvSpPr/>
          <p:nvPr/>
        </p:nvSpPr>
        <p:spPr>
          <a:xfrm>
            <a:off x="62933" y="2480542"/>
            <a:ext cx="9021537" cy="9211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Title 7"/>
          <p:cNvSpPr>
            <a:spLocks noGrp="1"/>
          </p:cNvSpPr>
          <p:nvPr>
            <p:ph type="ctrTitle"/>
          </p:nvPr>
        </p:nvSpPr>
        <p:spPr>
          <a:xfrm>
            <a:off x="457200" y="1254943"/>
            <a:ext cx="8229600" cy="1225021"/>
          </a:xfrm>
        </p:spPr>
        <p:txBody>
          <a:bodyPr anchor="ctr"/>
          <a:lstStyle>
            <a:lvl1pPr algn="ctr">
              <a:defRPr lang="en-US" dirty="0">
                <a:solidFill>
                  <a:srgbClr val="FFFFFF"/>
                </a:solidFill>
              </a:defRPr>
            </a:lvl1pPr>
          </a:lstStyle>
          <a:p>
            <a:r>
              <a:rPr kumimoji="0" lang="en-US"/>
              <a:t>Click to edit Master title style</a:t>
            </a:r>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4/26/2016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28868"/>
            <a:ext cx="2011680" cy="4876271"/>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914400" y="228867"/>
            <a:ext cx="5562600" cy="487627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4/26/2016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4" name="Date Placeholder 3"/>
          <p:cNvSpPr>
            <a:spLocks noGrp="1"/>
          </p:cNvSpPr>
          <p:nvPr>
            <p:ph type="dt" sz="half" idx="10"/>
          </p:nvPr>
        </p:nvSpPr>
        <p:spPr/>
        <p:txBody>
          <a:bodyPr/>
          <a:lstStyle/>
          <a:p>
            <a:fld id="{3EAEFB75-4DE4-4DFC-B956-52D01254B927}" type="datetimeFigureOut">
              <a:rPr lang="en-US" smtClean="0"/>
              <a:t>4/26/2016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
        <p:nvSpPr>
          <p:cNvPr id="8" name="Content Placeholder 7"/>
          <p:cNvSpPr>
            <a:spLocks noGrp="1"/>
          </p:cNvSpPr>
          <p:nvPr>
            <p:ph sz="quarter" idx="1"/>
          </p:nvPr>
        </p:nvSpPr>
        <p:spPr>
          <a:xfrm>
            <a:off x="914400" y="1206500"/>
            <a:ext cx="7772400" cy="3810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0" name="Rounded Rectangle 9"/>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722313" y="793751"/>
            <a:ext cx="7772400" cy="1135062"/>
          </a:xfrm>
        </p:spPr>
        <p:txBody>
          <a:bodyPr anchor="b" anchorCtr="0"/>
          <a:lstStyle>
            <a:lvl1pPr algn="l">
              <a:buNone/>
              <a:defRPr sz="4000" b="0" cap="none"/>
            </a:lvl1pPr>
          </a:lstStyle>
          <a:p>
            <a:r>
              <a:rPr kumimoji="0" lang="en-US"/>
              <a:t>Click to edit Master title style</a:t>
            </a:r>
          </a:p>
        </p:txBody>
      </p:sp>
      <p:sp>
        <p:nvSpPr>
          <p:cNvPr id="3" name="Text Placeholder 2"/>
          <p:cNvSpPr>
            <a:spLocks noGrp="1"/>
          </p:cNvSpPr>
          <p:nvPr>
            <p:ph type="body" idx="1"/>
          </p:nvPr>
        </p:nvSpPr>
        <p:spPr>
          <a:xfrm>
            <a:off x="722313" y="2123282"/>
            <a:ext cx="7772400" cy="1115219"/>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3EAEFB75-4DE4-4DFC-B956-52D01254B927}" type="datetimeFigureOut">
              <a:rPr lang="en-US" smtClean="0"/>
              <a:t>4/26/2016</a:t>
            </a:fld>
            <a:endParaRPr lang="en-US"/>
          </a:p>
        </p:txBody>
      </p:sp>
      <p:sp>
        <p:nvSpPr>
          <p:cNvPr id="5" name="Footer Placeholder 4"/>
          <p:cNvSpPr>
            <a:spLocks noGrp="1"/>
          </p:cNvSpPr>
          <p:nvPr>
            <p:ph type="ftr" sz="quarter" idx="11"/>
          </p:nvPr>
        </p:nvSpPr>
        <p:spPr>
          <a:xfrm>
            <a:off x="800100" y="5143500"/>
            <a:ext cx="4000500" cy="381000"/>
          </a:xfrm>
        </p:spPr>
        <p:txBody>
          <a:bodyPr/>
          <a:lstStyle/>
          <a:p>
            <a:endParaRPr lang="en-US"/>
          </a:p>
        </p:txBody>
      </p:sp>
      <p:sp>
        <p:nvSpPr>
          <p:cNvPr id="7" name="Rectangle 6"/>
          <p:cNvSpPr/>
          <p:nvPr/>
        </p:nvSpPr>
        <p:spPr>
          <a:xfrm flipV="1">
            <a:off x="69414" y="1980692"/>
            <a:ext cx="9013515"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Rectangle 7"/>
          <p:cNvSpPr/>
          <p:nvPr/>
        </p:nvSpPr>
        <p:spPr>
          <a:xfrm>
            <a:off x="69148" y="1951231"/>
            <a:ext cx="9013781"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Rectangle 8"/>
          <p:cNvSpPr/>
          <p:nvPr/>
        </p:nvSpPr>
        <p:spPr>
          <a:xfrm>
            <a:off x="68308" y="2057400"/>
            <a:ext cx="9014621" cy="3810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6" name="Slide Number Placeholder 5"/>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5" name="Date Placeholder 4"/>
          <p:cNvSpPr>
            <a:spLocks noGrp="1"/>
          </p:cNvSpPr>
          <p:nvPr>
            <p:ph type="dt" sz="half" idx="10"/>
          </p:nvPr>
        </p:nvSpPr>
        <p:spPr/>
        <p:txBody>
          <a:bodyPr/>
          <a:lstStyle/>
          <a:p>
            <a:fld id="{3EAEFB75-4DE4-4DFC-B956-52D01254B927}" type="datetimeFigureOut">
              <a:rPr lang="en-US" smtClean="0"/>
              <a:t>4/26/2016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9" name="Content Placeholder 8"/>
          <p:cNvSpPr>
            <a:spLocks noGrp="1"/>
          </p:cNvSpPr>
          <p:nvPr>
            <p:ph sz="quarter" idx="1"/>
          </p:nvPr>
        </p:nvSpPr>
        <p:spPr>
          <a:xfrm>
            <a:off x="914400" y="1206500"/>
            <a:ext cx="3749040" cy="3810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933950" y="1206500"/>
            <a:ext cx="3749040" cy="3810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27542"/>
            <a:ext cx="7772400" cy="952500"/>
          </a:xfrm>
        </p:spPr>
        <p:txBody>
          <a:bodyPr anchor="b" anchorCtr="0"/>
          <a:lstStyle>
            <a:lvl1pPr>
              <a:defRPr/>
            </a:lvl1pPr>
          </a:lstStyle>
          <a:p>
            <a:r>
              <a:rPr kumimoji="0" lang="en-US"/>
              <a:t>Click to edit Master title style</a:t>
            </a:r>
          </a:p>
        </p:txBody>
      </p:sp>
      <p:sp>
        <p:nvSpPr>
          <p:cNvPr id="3" name="Text Placeholder 2"/>
          <p:cNvSpPr>
            <a:spLocks noGrp="1"/>
          </p:cNvSpPr>
          <p:nvPr>
            <p:ph type="body" idx="1"/>
          </p:nvPr>
        </p:nvSpPr>
        <p:spPr>
          <a:xfrm>
            <a:off x="9144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9530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fld id="{3EAEFB75-4DE4-4DFC-B956-52D01254B927}" type="datetimeFigureOut">
              <a:rPr lang="en-US" smtClean="0"/>
              <a:t>4/26/2016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half" idx="2"/>
          </p:nvPr>
        </p:nvSpPr>
        <p:spPr>
          <a:xfrm>
            <a:off x="914400" y="1873250"/>
            <a:ext cx="3733800" cy="32385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half" idx="4"/>
          </p:nvPr>
        </p:nvSpPr>
        <p:spPr>
          <a:xfrm>
            <a:off x="4953000" y="1873250"/>
            <a:ext cx="3733800" cy="32385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3EAEFB75-4DE4-4DFC-B956-52D01254B927}" type="datetimeFigureOut">
              <a:rPr lang="en-US" smtClean="0"/>
              <a:t>4/26/2016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AEFB75-4DE4-4DFC-B956-52D01254B927}" type="datetimeFigureOut">
              <a:rPr lang="en-US" smtClean="0"/>
              <a:t>4/26/2016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5715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useBgFill="1">
        <p:nvSpPr>
          <p:cNvPr id="9" name="Rounded Rectangle 8"/>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914400" y="227542"/>
            <a:ext cx="7772400" cy="952500"/>
          </a:xfrm>
        </p:spPr>
        <p:txBody>
          <a:bodyPr anchor="b" anchorCtr="0"/>
          <a:lstStyle>
            <a:lvl1pPr algn="l">
              <a:buNone/>
              <a:defRPr sz="4000" b="0"/>
            </a:lvl1pPr>
          </a:lstStyle>
          <a:p>
            <a:r>
              <a:rPr kumimoji="0" lang="en-US"/>
              <a:t>Click to edit Master title style</a:t>
            </a:r>
          </a:p>
        </p:txBody>
      </p:sp>
      <p:sp>
        <p:nvSpPr>
          <p:cNvPr id="3" name="Text Placeholder 2"/>
          <p:cNvSpPr>
            <a:spLocks noGrp="1"/>
          </p:cNvSpPr>
          <p:nvPr>
            <p:ph type="body" idx="2"/>
          </p:nvPr>
        </p:nvSpPr>
        <p:spPr>
          <a:xfrm>
            <a:off x="914400" y="1333500"/>
            <a:ext cx="1905000" cy="37465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4/26/2016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quarter" idx="1"/>
          </p:nvPr>
        </p:nvSpPr>
        <p:spPr>
          <a:xfrm>
            <a:off x="2971800" y="1333500"/>
            <a:ext cx="5715000" cy="37465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083792"/>
            <a:ext cx="7315200" cy="435240"/>
          </a:xfrm>
        </p:spPr>
        <p:txBody>
          <a:bodyPr anchor="ctr">
            <a:noAutofit/>
          </a:bodyPr>
          <a:lstStyle>
            <a:lvl1pPr algn="l">
              <a:buNone/>
              <a:defRPr sz="2800" b="0"/>
            </a:lvl1pPr>
          </a:lstStyle>
          <a:p>
            <a:r>
              <a:rPr kumimoji="0" lang="en-US"/>
              <a:t>Click to edit Master title style</a:t>
            </a:r>
          </a:p>
        </p:txBody>
      </p:sp>
      <p:sp>
        <p:nvSpPr>
          <p:cNvPr id="4" name="Text Placeholder 3"/>
          <p:cNvSpPr>
            <a:spLocks noGrp="1"/>
          </p:cNvSpPr>
          <p:nvPr>
            <p:ph type="body" sz="half" idx="2"/>
          </p:nvPr>
        </p:nvSpPr>
        <p:spPr>
          <a:xfrm>
            <a:off x="914400" y="4538188"/>
            <a:ext cx="7315200" cy="5715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4/26/2016</a:t>
            </a:fld>
            <a:endParaRPr lang="en-US"/>
          </a:p>
        </p:txBody>
      </p:sp>
      <p:sp>
        <p:nvSpPr>
          <p:cNvPr id="6" name="Footer Placeholder 5"/>
          <p:cNvSpPr>
            <a:spLocks noGrp="1"/>
          </p:cNvSpPr>
          <p:nvPr>
            <p:ph type="ftr" sz="quarter" idx="11"/>
          </p:nvPr>
        </p:nvSpPr>
        <p:spPr>
          <a:xfrm>
            <a:off x="914400" y="5143500"/>
            <a:ext cx="3886200" cy="381000"/>
          </a:xfrm>
        </p:spPr>
        <p:txBody>
          <a:bodyPr/>
          <a:lstStyle/>
          <a:p>
            <a:endParaRPr lang="en-US"/>
          </a:p>
        </p:txBody>
      </p:sp>
      <p:sp>
        <p:nvSpPr>
          <p:cNvPr id="7" name="Slide Number Placeholder 6"/>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
        <p:nvSpPr>
          <p:cNvPr id="11" name="Rectangle 10"/>
          <p:cNvSpPr/>
          <p:nvPr/>
        </p:nvSpPr>
        <p:spPr>
          <a:xfrm flipV="1">
            <a:off x="68307" y="3902962"/>
            <a:ext cx="9006840"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2" name="Rectangle 11"/>
          <p:cNvSpPr/>
          <p:nvPr/>
        </p:nvSpPr>
        <p:spPr>
          <a:xfrm>
            <a:off x="68510" y="3875396"/>
            <a:ext cx="9006639"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3" name="Rectangle 12"/>
          <p:cNvSpPr/>
          <p:nvPr/>
        </p:nvSpPr>
        <p:spPr>
          <a:xfrm>
            <a:off x="68512" y="3977688"/>
            <a:ext cx="9006637" cy="4067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 name="Picture Placeholder 2"/>
          <p:cNvSpPr>
            <a:spLocks noGrp="1"/>
          </p:cNvSpPr>
          <p:nvPr>
            <p:ph type="pic" idx="1"/>
          </p:nvPr>
        </p:nvSpPr>
        <p:spPr>
          <a:xfrm>
            <a:off x="68310" y="55563"/>
            <a:ext cx="9001873" cy="3817938"/>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8" name="Rounded Rectangle 7"/>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2" name="Title Placeholder 21"/>
          <p:cNvSpPr>
            <a:spLocks noGrp="1"/>
          </p:cNvSpPr>
          <p:nvPr>
            <p:ph type="title"/>
          </p:nvPr>
        </p:nvSpPr>
        <p:spPr>
          <a:xfrm>
            <a:off x="914400" y="228866"/>
            <a:ext cx="7772400" cy="952500"/>
          </a:xfrm>
          <a:prstGeom prst="rect">
            <a:avLst/>
          </a:prstGeom>
        </p:spPr>
        <p:txBody>
          <a:bodyPr bIns="91440" anchor="b" anchorCtr="0">
            <a:normAutofit/>
          </a:bodyPr>
          <a:lstStyle/>
          <a:p>
            <a:r>
              <a:rPr kumimoji="0" lang="en-US"/>
              <a:t>Click to edit Master title style</a:t>
            </a:r>
          </a:p>
        </p:txBody>
      </p:sp>
      <p:sp>
        <p:nvSpPr>
          <p:cNvPr id="13" name="Text Placeholder 12"/>
          <p:cNvSpPr>
            <a:spLocks noGrp="1"/>
          </p:cNvSpPr>
          <p:nvPr>
            <p:ph type="body" idx="1"/>
          </p:nvPr>
        </p:nvSpPr>
        <p:spPr>
          <a:xfrm>
            <a:off x="914400" y="1206500"/>
            <a:ext cx="7772400" cy="3810000"/>
          </a:xfrm>
          <a:prstGeom prst="rect">
            <a:avLst/>
          </a:prstGeom>
        </p:spPr>
        <p:txBody>
          <a:bodyPr>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172200" y="5159374"/>
            <a:ext cx="2476500" cy="396876"/>
          </a:xfrm>
          <a:prstGeom prst="rect">
            <a:avLst/>
          </a:prstGeom>
        </p:spPr>
        <p:txBody>
          <a:bodyPr anchor="ctr" anchorCtr="0"/>
          <a:lstStyle>
            <a:lvl1pPr algn="r" eaLnBrk="1" latinLnBrk="0" hangingPunct="1">
              <a:defRPr kumimoji="0" sz="1400">
                <a:solidFill>
                  <a:schemeClr val="tx2"/>
                </a:solidFill>
              </a:defRPr>
            </a:lvl1pPr>
          </a:lstStyle>
          <a:p>
            <a:fld id="{3EAEFB75-4DE4-4DFC-B956-52D01254B927}" type="datetimeFigureOut">
              <a:rPr lang="en-US" smtClean="0"/>
              <a:t>4/26/2016</a:t>
            </a:fld>
            <a:endParaRPr lang="en-US"/>
          </a:p>
        </p:txBody>
      </p:sp>
      <p:sp>
        <p:nvSpPr>
          <p:cNvPr id="3" name="Footer Placeholder 2"/>
          <p:cNvSpPr>
            <a:spLocks noGrp="1"/>
          </p:cNvSpPr>
          <p:nvPr>
            <p:ph type="ftr" sz="quarter" idx="3"/>
          </p:nvPr>
        </p:nvSpPr>
        <p:spPr>
          <a:xfrm>
            <a:off x="914400" y="5143500"/>
            <a:ext cx="3962400" cy="381000"/>
          </a:xfrm>
          <a:prstGeom prst="rect">
            <a:avLst/>
          </a:prstGeom>
        </p:spPr>
        <p:txBody>
          <a:bodyPr anchor="ctr" anchorCtr="0"/>
          <a:lstStyle>
            <a:lvl1pP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146304" y="5175250"/>
            <a:ext cx="457200" cy="3810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CAF141AA-43C2-494C-A2D0-12408B6C831A}"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jrichgels3@gatech.edu" TargetMode="External"/><Relationship Id="rId3" Type="http://schemas.openxmlformats.org/officeDocument/2006/relationships/slideLayout" Target="../slideLayouts/slideLayout1.xml"/><Relationship Id="rId7" Type="http://schemas.openxmlformats.org/officeDocument/2006/relationships/hyperlink" Target="mailto:anjag1993@gmail.com" TargetMode="Externa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mailto:spiroganas@gmail.com" TargetMode="External"/><Relationship Id="rId11" Type="http://schemas.openxmlformats.org/officeDocument/2006/relationships/image" Target="../media/image2.png"/><Relationship Id="rId5" Type="http://schemas.openxmlformats.org/officeDocument/2006/relationships/hyperlink" Target="mailto:aburgos3@gatech.edu" TargetMode="External"/><Relationship Id="rId10" Type="http://schemas.openxmlformats.org/officeDocument/2006/relationships/hyperlink" Target="mailto:tmsuidan@gatech.edu" TargetMode="External"/><Relationship Id="rId4" Type="http://schemas.openxmlformats.org/officeDocument/2006/relationships/notesSlide" Target="../notesSlides/notesSlide1.xml"/><Relationship Id="rId9" Type="http://schemas.openxmlformats.org/officeDocument/2006/relationships/hyperlink" Target="mailto:dstoneburner3@gatech.edu"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focus-appliance-122323.appspot.com/login"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microsoft.com/office/2007/relationships/media" Target="../media/media2.m4a"/><Relationship Id="rId1" Type="http://schemas.openxmlformats.org/officeDocument/2006/relationships/audio" Target="NULL" TargetMode="Externa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chart" Target="../charts/chart1.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7.png"/><Relationship Id="rId5" Type="http://schemas.openxmlformats.org/officeDocument/2006/relationships/image" Target="../media/image60.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95400" y="2686050"/>
            <a:ext cx="6705600" cy="1847850"/>
          </a:xfrm>
        </p:spPr>
        <p:txBody>
          <a:bodyPr>
            <a:normAutofit fontScale="70000" lnSpcReduction="20000"/>
          </a:bodyPr>
          <a:lstStyle/>
          <a:p>
            <a:r>
              <a:rPr lang="en-US" b="1" dirty="0" err="1"/>
              <a:t>FHIRed</a:t>
            </a:r>
            <a:r>
              <a:rPr lang="en-US" b="1" dirty="0"/>
              <a:t> UP</a:t>
            </a:r>
          </a:p>
          <a:p>
            <a:r>
              <a:rPr lang="en-US" dirty="0"/>
              <a:t>Augusto Burgos </a:t>
            </a:r>
            <a:r>
              <a:rPr lang="en-US" dirty="0">
                <a:hlinkClick r:id="rId5"/>
              </a:rPr>
              <a:t>aburgos3@gatech.edu</a:t>
            </a:r>
            <a:br>
              <a:rPr lang="en-US" dirty="0"/>
            </a:br>
            <a:r>
              <a:rPr lang="en-US" dirty="0"/>
              <a:t>Spiro Ganas </a:t>
            </a:r>
            <a:r>
              <a:rPr lang="en-US" dirty="0">
                <a:hlinkClick r:id="rId6"/>
              </a:rPr>
              <a:t>spiroganas@gmail.com</a:t>
            </a:r>
            <a:br>
              <a:rPr lang="en-US" dirty="0"/>
            </a:br>
            <a:r>
              <a:rPr lang="en-US" dirty="0"/>
              <a:t>Anja Guillory </a:t>
            </a:r>
            <a:r>
              <a:rPr lang="en-US" dirty="0">
                <a:hlinkClick r:id="rId7"/>
              </a:rPr>
              <a:t>anjag1993@gmail.com</a:t>
            </a:r>
            <a:br>
              <a:rPr lang="en-US" dirty="0"/>
            </a:br>
            <a:r>
              <a:rPr lang="en-US" dirty="0"/>
              <a:t>Jamie </a:t>
            </a:r>
            <a:r>
              <a:rPr lang="en-US" dirty="0" err="1"/>
              <a:t>Richgels</a:t>
            </a:r>
            <a:r>
              <a:rPr lang="en-US" dirty="0"/>
              <a:t> </a:t>
            </a:r>
            <a:r>
              <a:rPr lang="en-US" dirty="0">
                <a:hlinkClick r:id="rId8"/>
              </a:rPr>
              <a:t>jrichgels3@gatech.edu</a:t>
            </a:r>
            <a:br>
              <a:rPr lang="en-US" dirty="0"/>
            </a:br>
            <a:r>
              <a:rPr lang="en-US" dirty="0"/>
              <a:t>Daniel </a:t>
            </a:r>
            <a:r>
              <a:rPr lang="en-US" dirty="0" err="1"/>
              <a:t>Stoneburner</a:t>
            </a:r>
            <a:r>
              <a:rPr lang="en-US" dirty="0"/>
              <a:t> </a:t>
            </a:r>
            <a:r>
              <a:rPr lang="en-US" dirty="0">
                <a:hlinkClick r:id="rId9"/>
              </a:rPr>
              <a:t>dstoneburner3@gatech.edu</a:t>
            </a:r>
            <a:br>
              <a:rPr lang="en-US" dirty="0"/>
            </a:br>
            <a:r>
              <a:rPr lang="en-US" dirty="0"/>
              <a:t>Tala </a:t>
            </a:r>
            <a:r>
              <a:rPr lang="en-US" dirty="0" err="1"/>
              <a:t>Suidan</a:t>
            </a:r>
            <a:r>
              <a:rPr lang="en-US" dirty="0"/>
              <a:t> </a:t>
            </a:r>
            <a:r>
              <a:rPr lang="en-US" dirty="0">
                <a:hlinkClick r:id="rId10"/>
              </a:rPr>
              <a:t>tmsuidan@gatech.edu</a:t>
            </a:r>
            <a:endParaRPr lang="en-US" dirty="0"/>
          </a:p>
        </p:txBody>
      </p:sp>
      <p:sp>
        <p:nvSpPr>
          <p:cNvPr id="2" name="Title 1"/>
          <p:cNvSpPr>
            <a:spLocks noGrp="1"/>
          </p:cNvSpPr>
          <p:nvPr>
            <p:ph type="ctrTitle"/>
          </p:nvPr>
        </p:nvSpPr>
        <p:spPr/>
        <p:txBody>
          <a:bodyPr>
            <a:normAutofit fontScale="90000"/>
          </a:bodyPr>
          <a:lstStyle/>
          <a:p>
            <a:r>
              <a:rPr lang="en-US" dirty="0">
                <a:solidFill>
                  <a:schemeClr val="bg2"/>
                </a:solidFill>
              </a:rPr>
              <a:t>RADV</a:t>
            </a:r>
            <a:br>
              <a:rPr lang="en-US" dirty="0">
                <a:solidFill>
                  <a:schemeClr val="bg2"/>
                </a:solidFill>
              </a:rPr>
            </a:br>
            <a:r>
              <a:rPr lang="en-US" dirty="0">
                <a:solidFill>
                  <a:schemeClr val="bg2"/>
                </a:solidFill>
              </a:rPr>
              <a:t>Risk Adjustment Data Validation Tool</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9448800" y="4914900"/>
            <a:ext cx="609600" cy="609600"/>
          </a:xfrm>
          <a:prstGeom prst="rect">
            <a:avLst/>
          </a:prstGeom>
        </p:spPr>
      </p:pic>
    </p:spTree>
    <p:extLst>
      <p:ext uri="{BB962C8B-B14F-4D97-AF65-F5344CB8AC3E}">
        <p14:creationId xmlns:p14="http://schemas.microsoft.com/office/powerpoint/2010/main" val="3359857385"/>
      </p:ext>
    </p:extLst>
  </p:cSld>
  <p:clrMapOvr>
    <a:masterClrMapping/>
  </p:clrMapOvr>
  <mc:AlternateContent xmlns:mc="http://schemas.openxmlformats.org/markup-compatibility/2006" xmlns:p14="http://schemas.microsoft.com/office/powerpoint/2010/main">
    <mc:Choice Requires="p14">
      <p:transition p14:dur="250" advTm="7027"/>
    </mc:Choice>
    <mc:Fallback xmlns="">
      <p:transition advTm="70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28866"/>
            <a:ext cx="7772400" cy="723634"/>
          </a:xfrm>
        </p:spPr>
        <p:txBody>
          <a:bodyPr>
            <a:normAutofit/>
          </a:bodyPr>
          <a:lstStyle/>
          <a:p>
            <a:r>
              <a:rPr lang="en-US" sz="3600" dirty="0"/>
              <a:t>Final Version of the RADV Tool</a:t>
            </a:r>
            <a:endParaRPr lang="en-US" dirty="0"/>
          </a:p>
        </p:txBody>
      </p:sp>
      <p:sp>
        <p:nvSpPr>
          <p:cNvPr id="3" name="Content Placeholder 2"/>
          <p:cNvSpPr>
            <a:spLocks noGrp="1"/>
          </p:cNvSpPr>
          <p:nvPr>
            <p:ph sz="quarter" idx="1"/>
          </p:nvPr>
        </p:nvSpPr>
        <p:spPr/>
        <p:txBody>
          <a:bodyPr>
            <a:normAutofit/>
          </a:bodyPr>
          <a:lstStyle/>
          <a:p>
            <a:pPr lvl="1"/>
            <a:endParaRPr lang="en-US" sz="1600" dirty="0">
              <a:hlinkClick r:id="rId3"/>
            </a:endParaRPr>
          </a:p>
          <a:p>
            <a:pPr lvl="1"/>
            <a:r>
              <a:rPr lang="en-US" dirty="0">
                <a:hlinkClick r:id="rId3"/>
              </a:rPr>
              <a:t>https://focus-appliance-122323.appspot.com/login</a:t>
            </a:r>
            <a:endParaRPr lang="en-US" dirty="0"/>
          </a:p>
          <a:p>
            <a:pPr lvl="1"/>
            <a:r>
              <a:rPr lang="en-US" dirty="0"/>
              <a:t>Login:  </a:t>
            </a:r>
            <a:r>
              <a:rPr lang="en-US" dirty="0" err="1"/>
              <a:t>FHIRedUp</a:t>
            </a:r>
            <a:endParaRPr lang="en-US" dirty="0"/>
          </a:p>
          <a:p>
            <a:pPr lvl="1"/>
            <a:r>
              <a:rPr lang="en-US" dirty="0"/>
              <a:t>Password:  PjV7kGTD</a:t>
            </a:r>
          </a:p>
          <a:p>
            <a:endParaRPr lang="en-US" dirty="0"/>
          </a:p>
        </p:txBody>
      </p:sp>
    </p:spTree>
    <p:extLst>
      <p:ext uri="{BB962C8B-B14F-4D97-AF65-F5344CB8AC3E}">
        <p14:creationId xmlns:p14="http://schemas.microsoft.com/office/powerpoint/2010/main" val="2183040695"/>
      </p:ext>
    </p:extLst>
  </p:cSld>
  <p:clrMapOvr>
    <a:masterClrMapping/>
  </p:clrMapOvr>
  <mc:AlternateContent xmlns:mc="http://schemas.openxmlformats.org/markup-compatibility/2006" xmlns:p14="http://schemas.microsoft.com/office/powerpoint/2010/main">
    <mc:Choice Requires="p14">
      <p:transition p14:dur="250" advTm="10350"/>
    </mc:Choice>
    <mc:Fallback xmlns="">
      <p:transition advTm="10350"/>
    </mc:Fallback>
  </mc:AlternateContent>
  <p:extLst mod="1">
    <p:ext uri="{E180D4A7-C9FB-4DFB-919C-405C955672EB}">
      <p14:showEvtLst xmlns:p14="http://schemas.microsoft.com/office/powerpoint/2010/main">
        <p14:playEvt time="0" objId="4"/>
        <p14:stopEvt time="8107" objId="4"/>
      </p14:showEvt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Project Post-Mortem</a:t>
            </a:r>
          </a:p>
        </p:txBody>
      </p:sp>
      <p:sp>
        <p:nvSpPr>
          <p:cNvPr id="3" name="Content Placeholder 2"/>
          <p:cNvSpPr>
            <a:spLocks noGrp="1"/>
          </p:cNvSpPr>
          <p:nvPr>
            <p:ph sz="quarter" idx="1"/>
          </p:nvPr>
        </p:nvSpPr>
        <p:spPr/>
        <p:txBody>
          <a:bodyPr/>
          <a:lstStyle/>
          <a:p>
            <a:endParaRPr lang="en-US"/>
          </a:p>
        </p:txBody>
      </p:sp>
    </p:spTree>
    <p:extLst>
      <p:ext uri="{BB962C8B-B14F-4D97-AF65-F5344CB8AC3E}">
        <p14:creationId xmlns:p14="http://schemas.microsoft.com/office/powerpoint/2010/main" val="16023953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1041" y="-195790"/>
            <a:ext cx="7772400" cy="952500"/>
          </a:xfrm>
        </p:spPr>
        <p:txBody>
          <a:bodyPr>
            <a:normAutofit/>
          </a:bodyPr>
          <a:lstStyle/>
          <a:p>
            <a:r>
              <a:rPr lang="en-US" sz="3600" dirty="0"/>
              <a:t>Executive Summary</a:t>
            </a:r>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14:trim st="810"/>
                </p14:media>
              </p:ext>
            </p:extLst>
          </p:nvPr>
        </p:nvPicPr>
        <p:blipFill>
          <a:blip r:embed="rId5"/>
          <a:stretch>
            <a:fillRect/>
          </a:stretch>
        </p:blipFill>
        <p:spPr>
          <a:xfrm>
            <a:off x="9448800" y="4993326"/>
            <a:ext cx="609600" cy="609600"/>
          </a:xfrm>
          <a:prstGeom prst="rect">
            <a:avLst/>
          </a:prstGeom>
        </p:spPr>
      </p:pic>
      <p:pic>
        <p:nvPicPr>
          <p:cNvPr id="6" name="Picture 2"/>
          <p:cNvPicPr>
            <a:picLocks noChangeAspect="1" noChangeArrowheads="1"/>
          </p:cNvPicPr>
          <p:nvPr/>
        </p:nvPicPr>
        <p:blipFill rotWithShape="1">
          <a:blip r:embed="rId6">
            <a:extLst>
              <a:ext uri="{28A0092B-C50C-407E-A947-70E740481C1C}">
                <a14:useLocalDpi xmlns:a14="http://schemas.microsoft.com/office/drawing/2010/main" val="0"/>
              </a:ext>
            </a:extLst>
          </a:blip>
          <a:srcRect l="1988" t="24234" r="3893" b="1345"/>
          <a:stretch/>
        </p:blipFill>
        <p:spPr bwMode="auto">
          <a:xfrm>
            <a:off x="152400" y="1310708"/>
            <a:ext cx="4389120" cy="39319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Picture 3"/>
          <p:cNvPicPr>
            <a:picLocks noChangeAspect="1" noChangeArrowheads="1"/>
          </p:cNvPicPr>
          <p:nvPr/>
        </p:nvPicPr>
        <p:blipFill rotWithShape="1">
          <a:blip r:embed="rId7">
            <a:extLst>
              <a:ext uri="{28A0092B-C50C-407E-A947-70E740481C1C}">
                <a14:useLocalDpi xmlns:a14="http://schemas.microsoft.com/office/drawing/2010/main" val="0"/>
              </a:ext>
            </a:extLst>
          </a:blip>
          <a:srcRect l="1943" t="1341" r="1864" b="2571"/>
          <a:stretch/>
        </p:blipFill>
        <p:spPr bwMode="auto">
          <a:xfrm>
            <a:off x="4541520" y="1310708"/>
            <a:ext cx="4526280" cy="39319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TextBox 7"/>
          <p:cNvSpPr txBox="1"/>
          <p:nvPr/>
        </p:nvSpPr>
        <p:spPr>
          <a:xfrm>
            <a:off x="152400" y="5242628"/>
            <a:ext cx="8561222" cy="369332"/>
          </a:xfrm>
          <a:prstGeom prst="rect">
            <a:avLst/>
          </a:prstGeom>
          <a:noFill/>
        </p:spPr>
        <p:txBody>
          <a:bodyPr wrap="square" rtlCol="0">
            <a:spAutoFit/>
          </a:bodyPr>
          <a:lstStyle/>
          <a:p>
            <a:r>
              <a:rPr lang="en-US" dirty="0"/>
              <a:t>Source: https://www.bcbsal.org/providers/pdfs/riskAdjustment.pdf</a:t>
            </a:r>
          </a:p>
        </p:txBody>
      </p:sp>
      <p:sp>
        <p:nvSpPr>
          <p:cNvPr id="12" name="TextBox 11"/>
          <p:cNvSpPr txBox="1"/>
          <p:nvPr/>
        </p:nvSpPr>
        <p:spPr>
          <a:xfrm>
            <a:off x="288079" y="756710"/>
            <a:ext cx="8506881" cy="369332"/>
          </a:xfrm>
          <a:prstGeom prst="rect">
            <a:avLst/>
          </a:prstGeom>
          <a:noFill/>
        </p:spPr>
        <p:txBody>
          <a:bodyPr wrap="none" rtlCol="0">
            <a:spAutoFit/>
          </a:bodyPr>
          <a:lstStyle/>
          <a:p>
            <a:pPr marL="285750" indent="-285750">
              <a:buFont typeface="Arial" panose="020B0604020202020204" pitchFamily="34" charset="0"/>
              <a:buChar char="•"/>
            </a:pPr>
            <a:r>
              <a:rPr lang="en-US" dirty="0"/>
              <a:t>Under ACA Risk Adjustment, missing or inaccurate data leads to lower provider reimbursement.</a:t>
            </a:r>
          </a:p>
        </p:txBody>
      </p:sp>
    </p:spTree>
    <p:extLst>
      <p:ext uri="{BB962C8B-B14F-4D97-AF65-F5344CB8AC3E}">
        <p14:creationId xmlns:p14="http://schemas.microsoft.com/office/powerpoint/2010/main" val="264968806"/>
      </p:ext>
    </p:extLst>
  </p:cSld>
  <p:clrMapOvr>
    <a:masterClrMapping/>
  </p:clrMapOvr>
  <mc:AlternateContent xmlns:mc="http://schemas.openxmlformats.org/markup-compatibility/2006" xmlns:p14="http://schemas.microsoft.com/office/powerpoint/2010/main">
    <mc:Choice Requires="p14">
      <p:transition spd="slow" p14:dur="2000" advTm="56676"/>
    </mc:Choice>
    <mc:Fallback xmlns="">
      <p:transition spd="slow" advTm="566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0160" y="491730"/>
            <a:ext cx="6995160" cy="514111"/>
          </a:xfrm>
        </p:spPr>
        <p:txBody>
          <a:bodyPr>
            <a:noAutofit/>
          </a:bodyPr>
          <a:lstStyle/>
          <a:p>
            <a:r>
              <a:rPr lang="en-US" sz="3240" dirty="0"/>
              <a:t>Team Member Key Responsibilities</a:t>
            </a:r>
          </a:p>
        </p:txBody>
      </p:sp>
      <p:sp>
        <p:nvSpPr>
          <p:cNvPr id="3" name="Content Placeholder 2"/>
          <p:cNvSpPr>
            <a:spLocks noGrp="1"/>
          </p:cNvSpPr>
          <p:nvPr>
            <p:ph sz="quarter" idx="1"/>
          </p:nvPr>
        </p:nvSpPr>
        <p:spPr/>
        <p:txBody>
          <a:bodyPr/>
          <a:lstStyle/>
          <a:p>
            <a:r>
              <a:rPr lang="en-US" sz="2160" dirty="0"/>
              <a:t>Augusto Burgos – Co-Lead Developer</a:t>
            </a:r>
          </a:p>
          <a:p>
            <a:r>
              <a:rPr lang="en-US" sz="2160" dirty="0"/>
              <a:t>Spiro Ganas – Project Sponsor / Developer</a:t>
            </a:r>
          </a:p>
          <a:p>
            <a:r>
              <a:rPr lang="en-US" sz="2160" dirty="0" err="1"/>
              <a:t>Anja</a:t>
            </a:r>
            <a:r>
              <a:rPr lang="en-US" sz="2160" dirty="0"/>
              <a:t> Guillory – Co-Lead Developer</a:t>
            </a:r>
          </a:p>
          <a:p>
            <a:r>
              <a:rPr lang="en-US" sz="2160" dirty="0"/>
              <a:t>Jamie </a:t>
            </a:r>
            <a:r>
              <a:rPr lang="en-US" sz="2160" dirty="0" err="1"/>
              <a:t>Richgels</a:t>
            </a:r>
            <a:r>
              <a:rPr lang="en-US" sz="2160" dirty="0"/>
              <a:t> – UI testing and Business Analyst</a:t>
            </a:r>
          </a:p>
          <a:p>
            <a:r>
              <a:rPr lang="en-US" sz="2160" dirty="0"/>
              <a:t>Daniel </a:t>
            </a:r>
            <a:r>
              <a:rPr lang="en-US" sz="2160" dirty="0" err="1"/>
              <a:t>Stoneburner</a:t>
            </a:r>
            <a:r>
              <a:rPr lang="en-US" sz="2160" dirty="0"/>
              <a:t> – Code testing</a:t>
            </a:r>
          </a:p>
          <a:p>
            <a:r>
              <a:rPr lang="en-US" sz="2160" dirty="0"/>
              <a:t>Tala </a:t>
            </a:r>
            <a:r>
              <a:rPr lang="en-US" sz="2160" dirty="0" err="1"/>
              <a:t>Suidan</a:t>
            </a:r>
            <a:r>
              <a:rPr lang="en-US" sz="2160" dirty="0"/>
              <a:t> – Project Manager / Business Analyst</a:t>
            </a:r>
          </a:p>
        </p:txBody>
      </p:sp>
      <p:pic>
        <p:nvPicPr>
          <p:cNvPr id="28" name="Audio 2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01000" y="4743450"/>
            <a:ext cx="548640" cy="548640"/>
          </a:xfrm>
          <a:prstGeom prst="rect">
            <a:avLst/>
          </a:prstGeom>
        </p:spPr>
      </p:pic>
    </p:spTree>
    <p:extLst>
      <p:ext uri="{BB962C8B-B14F-4D97-AF65-F5344CB8AC3E}">
        <p14:creationId xmlns:p14="http://schemas.microsoft.com/office/powerpoint/2010/main" val="1064315424"/>
      </p:ext>
    </p:extLst>
  </p:cSld>
  <p:clrMapOvr>
    <a:masterClrMapping/>
  </p:clrMapOvr>
  <mc:AlternateContent xmlns:mc="http://schemas.openxmlformats.org/markup-compatibility/2006" xmlns:p14="http://schemas.microsoft.com/office/powerpoint/2010/main">
    <mc:Choice Requires="p14">
      <p:transition spd="slow" p14:dur="2000" advTm="23034"/>
    </mc:Choice>
    <mc:Fallback xmlns="">
      <p:transition spd="slow" advTm="230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1005840" y="457200"/>
            <a:ext cx="7338060" cy="548640"/>
          </a:xfrm>
          <a:prstGeom prst="rect">
            <a:avLst/>
          </a:prstGeom>
          <a:solidFill>
            <a:schemeClr val="bg1"/>
          </a:solidFill>
        </p:spPr>
        <p:txBody>
          <a:bodyPr bIns="82296"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240" dirty="0"/>
              <a:t>Updated Gantt Chart</a:t>
            </a:r>
          </a:p>
        </p:txBody>
      </p:sp>
      <p:graphicFrame>
        <p:nvGraphicFramePr>
          <p:cNvPr id="3" name="Chart 2"/>
          <p:cNvGraphicFramePr>
            <a:graphicFrameLocks/>
          </p:cNvGraphicFramePr>
          <p:nvPr>
            <p:extLst/>
          </p:nvPr>
        </p:nvGraphicFramePr>
        <p:xfrm>
          <a:off x="860071" y="594360"/>
          <a:ext cx="7454646" cy="4173093"/>
        </p:xfrm>
        <a:graphic>
          <a:graphicData uri="http://schemas.openxmlformats.org/drawingml/2006/chart">
            <c:chart xmlns:c="http://schemas.openxmlformats.org/drawingml/2006/chart" xmlns:r="http://schemas.openxmlformats.org/officeDocument/2006/relationships" r:id="rId5"/>
          </a:graphicData>
        </a:graphic>
      </p:graphicFrame>
      <p:sp>
        <p:nvSpPr>
          <p:cNvPr id="4" name="TextBox 3"/>
          <p:cNvSpPr txBox="1"/>
          <p:nvPr/>
        </p:nvSpPr>
        <p:spPr>
          <a:xfrm>
            <a:off x="594360" y="4738771"/>
            <a:ext cx="8092440" cy="757130"/>
          </a:xfrm>
          <a:prstGeom prst="rect">
            <a:avLst/>
          </a:prstGeom>
          <a:noFill/>
        </p:spPr>
        <p:txBody>
          <a:bodyPr wrap="square" rtlCol="0">
            <a:spAutoFit/>
          </a:bodyPr>
          <a:lstStyle/>
          <a:p>
            <a:r>
              <a:rPr lang="en-US" sz="1440" dirty="0">
                <a:latin typeface="+mj-lt"/>
              </a:rPr>
              <a:t>*  All team members involved 	† - Developers and testers involved      ‡ - Business Analysts involved</a:t>
            </a:r>
          </a:p>
          <a:p>
            <a:pPr algn="ctr"/>
            <a:r>
              <a:rPr lang="en-US" sz="1440" dirty="0">
                <a:latin typeface="+mj-lt"/>
              </a:rPr>
              <a:t>All items are complete. </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001000" y="4743450"/>
            <a:ext cx="548640" cy="548640"/>
          </a:xfrm>
          <a:prstGeom prst="rect">
            <a:avLst/>
          </a:prstGeom>
        </p:spPr>
      </p:pic>
    </p:spTree>
    <p:extLst>
      <p:ext uri="{BB962C8B-B14F-4D97-AF65-F5344CB8AC3E}">
        <p14:creationId xmlns:p14="http://schemas.microsoft.com/office/powerpoint/2010/main" val="2927717847"/>
      </p:ext>
    </p:extLst>
  </p:cSld>
  <p:clrMapOvr>
    <a:masterClrMapping/>
  </p:clrMapOvr>
  <mc:AlternateContent xmlns:mc="http://schemas.openxmlformats.org/markup-compatibility/2006" xmlns:p14="http://schemas.microsoft.com/office/powerpoint/2010/main">
    <mc:Choice Requires="p14">
      <p:transition p14:dur="250" advTm="12101"/>
    </mc:Choice>
    <mc:Fallback xmlns="">
      <p:transition advTm="121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381000" y="266700"/>
            <a:ext cx="8153400" cy="4572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a:t>Updated RADV Architecture</a:t>
            </a: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01939" y="800100"/>
            <a:ext cx="6711522" cy="4741765"/>
          </a:xfrm>
          <a:prstGeom prst="rect">
            <a:avLst/>
          </a:prstGeom>
        </p:spPr>
      </p:pic>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448800" y="4838700"/>
            <a:ext cx="609600" cy="609600"/>
          </a:xfrm>
          <a:prstGeom prst="rect">
            <a:avLst/>
          </a:prstGeom>
        </p:spPr>
      </p:pic>
    </p:spTree>
    <p:extLst>
      <p:ext uri="{BB962C8B-B14F-4D97-AF65-F5344CB8AC3E}">
        <p14:creationId xmlns:p14="http://schemas.microsoft.com/office/powerpoint/2010/main" val="3227512247"/>
      </p:ext>
    </p:extLst>
  </p:cSld>
  <p:clrMapOvr>
    <a:masterClrMapping/>
  </p:clrMapOvr>
  <mc:AlternateContent xmlns:mc="http://schemas.openxmlformats.org/markup-compatibility/2006" xmlns:p14="http://schemas.microsoft.com/office/powerpoint/2010/main">
    <mc:Choice Requires="p14">
      <p:transition p14:dur="250" advTm="32958"/>
    </mc:Choice>
    <mc:Fallback xmlns="">
      <p:transition advTm="32958"/>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2246"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0" y="723900"/>
            <a:ext cx="5334000" cy="2590800"/>
          </a:xfrm>
        </p:spPr>
        <p:txBody>
          <a:bodyPr>
            <a:normAutofit/>
          </a:bodyPr>
          <a:lstStyle/>
          <a:p>
            <a:pPr algn="ctr"/>
            <a:r>
              <a:rPr lang="en-US" sz="5400" dirty="0"/>
              <a:t>RADV Application </a:t>
            </a:r>
            <a:br>
              <a:rPr lang="en-US" sz="5400" dirty="0"/>
            </a:br>
            <a:r>
              <a:rPr lang="en-US" sz="5400" dirty="0"/>
              <a:t>Walk-Through</a:t>
            </a:r>
          </a:p>
        </p:txBody>
      </p:sp>
    </p:spTree>
    <p:extLst>
      <p:ext uri="{BB962C8B-B14F-4D97-AF65-F5344CB8AC3E}">
        <p14:creationId xmlns:p14="http://schemas.microsoft.com/office/powerpoint/2010/main" val="3416693004"/>
      </p:ext>
    </p:extLst>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2016-04-24 15-51-37">
            <a:hlinkClick r:id="" action="ppaction://media"/>
          </p:cNvPr>
          <p:cNvPicPr>
            <a:picLocks noGrp="1" noChangeAspect="1"/>
          </p:cNvPicPr>
          <p:nvPr>
            <p:ph sz="quarter" idx="1"/>
            <a:videoFile r:link="rId2"/>
            <p:extLst>
              <p:ext uri="{DAA4B4D4-6D71-4841-9C94-3DE7FCFB9230}">
                <p14:media xmlns:p14="http://schemas.microsoft.com/office/powerpoint/2010/main" r:embed="rId1"/>
              </p:ext>
            </p:extLst>
          </p:nvPr>
        </p:nvPicPr>
        <p:blipFill>
          <a:blip r:embed="rId4"/>
          <a:stretch>
            <a:fillRect/>
          </a:stretch>
        </p:blipFill>
        <p:spPr>
          <a:xfrm>
            <a:off x="76201" y="0"/>
            <a:ext cx="8991600" cy="5715000"/>
          </a:xfrm>
        </p:spPr>
      </p:pic>
    </p:spTree>
    <p:extLst>
      <p:ext uri="{BB962C8B-B14F-4D97-AF65-F5344CB8AC3E}">
        <p14:creationId xmlns:p14="http://schemas.microsoft.com/office/powerpoint/2010/main" val="13705773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Candidate Risk Score Meter</a:t>
            </a:r>
          </a:p>
        </p:txBody>
      </p:sp>
      <mc:AlternateContent xmlns:mc="http://schemas.openxmlformats.org/markup-compatibility/2006" xmlns:a14="http://schemas.microsoft.com/office/drawing/2010/main">
        <mc:Choice Requires="a14">
          <p:sp>
            <p:nvSpPr>
              <p:cNvPr id="3" name="Content Placeholder 2"/>
              <p:cNvSpPr>
                <a:spLocks noGrp="1"/>
              </p:cNvSpPr>
              <p:nvPr>
                <p:ph sz="quarter" idx="1"/>
              </p:nvPr>
            </p:nvSpPr>
            <p:spPr>
              <a:xfrm>
                <a:off x="914400" y="1206500"/>
                <a:ext cx="7772400" cy="4013200"/>
              </a:xfrm>
            </p:spPr>
            <p:txBody>
              <a:bodyPr>
                <a:normAutofit/>
              </a:bodyPr>
              <a:lstStyle/>
              <a:p>
                <a:pPr marL="0" indent="0">
                  <a:buNone/>
                </a:pPr>
                <a:endParaRPr lang="en-US" sz="1800" b="1" dirty="0"/>
              </a:p>
              <a:p>
                <a:pPr marL="0" indent="0">
                  <a:buNone/>
                </a:pPr>
                <a:r>
                  <a:rPr lang="en-US" sz="1800" b="1" dirty="0"/>
                  <a:t>Formula:</a:t>
                </a:r>
              </a:p>
              <a:p>
                <a:pPr marL="0" indent="0">
                  <a:buNone/>
                </a:pPr>
                <a14:m>
                  <m:oMathPara xmlns:m="http://schemas.openxmlformats.org/officeDocument/2006/math">
                    <m:oMathParaPr>
                      <m:jc m:val="centerGroup"/>
                    </m:oMathParaPr>
                    <m:oMath xmlns:m="http://schemas.openxmlformats.org/officeDocument/2006/math">
                      <m:r>
                        <a:rPr lang="en-US" sz="1200" i="1">
                          <a:latin typeface="Cambria Math" panose="02040503050406030204" pitchFamily="18" charset="0"/>
                        </a:rPr>
                        <m:t>𝑥</m:t>
                      </m:r>
                      <m:r>
                        <a:rPr lang="en-US" sz="1200" i="1">
                          <a:latin typeface="Cambria Math" panose="02040503050406030204" pitchFamily="18" charset="0"/>
                        </a:rPr>
                        <m:t>% </m:t>
                      </m:r>
                      <m:r>
                        <a:rPr lang="en-US" sz="1200">
                          <a:latin typeface="Cambria Math" panose="02040503050406030204" pitchFamily="18" charset="0"/>
                        </a:rPr>
                        <m:t>=</m:t>
                      </m:r>
                      <m:d>
                        <m:dPr>
                          <m:ctrlPr>
                            <a:rPr lang="en-US" sz="1200" i="1">
                              <a:latin typeface="Cambria Math" panose="02040503050406030204" pitchFamily="18" charset="0"/>
                            </a:rPr>
                          </m:ctrlPr>
                        </m:dPr>
                        <m:e>
                          <m:r>
                            <a:rPr lang="en-US" sz="1200">
                              <a:latin typeface="Cambria Math" panose="02040503050406030204" pitchFamily="18" charset="0"/>
                            </a:rPr>
                            <m:t>1</m:t>
                          </m:r>
                          <m:r>
                            <a:rPr lang="en-US" sz="1200" i="1">
                              <a:latin typeface="Cambria Math" panose="02040503050406030204" pitchFamily="18" charset="0"/>
                            </a:rPr>
                            <m:t>−</m:t>
                          </m:r>
                          <m:f>
                            <m:fPr>
                              <m:ctrlPr>
                                <a:rPr lang="en-US" sz="1200" i="1">
                                  <a:latin typeface="Cambria Math" panose="02040503050406030204" pitchFamily="18" charset="0"/>
                                </a:rPr>
                              </m:ctrlPr>
                            </m:fPr>
                            <m:num>
                              <m:r>
                                <m:rPr>
                                  <m:sty m:val="p"/>
                                </m:rPr>
                                <a:rPr lang="en-US" sz="1200">
                                  <a:latin typeface="Cambria Math" panose="02040503050406030204" pitchFamily="18" charset="0"/>
                                </a:rPr>
                                <m:t>Current</m:t>
                              </m:r>
                              <m:r>
                                <a:rPr lang="en-US" sz="1200">
                                  <a:latin typeface="Cambria Math" panose="02040503050406030204" pitchFamily="18" charset="0"/>
                                </a:rPr>
                                <m:t> </m:t>
                              </m:r>
                              <m:r>
                                <m:rPr>
                                  <m:sty m:val="p"/>
                                </m:rPr>
                                <a:rPr lang="en-US" sz="1200">
                                  <a:latin typeface="Cambria Math" panose="02040503050406030204" pitchFamily="18" charset="0"/>
                                </a:rPr>
                                <m:t>Risk</m:t>
                              </m:r>
                              <m:r>
                                <a:rPr lang="en-US" sz="1200">
                                  <a:latin typeface="Cambria Math" panose="02040503050406030204" pitchFamily="18" charset="0"/>
                                </a:rPr>
                                <m:t> </m:t>
                              </m:r>
                              <m:r>
                                <m:rPr>
                                  <m:sty m:val="p"/>
                                </m:rPr>
                                <a:rPr lang="en-US" sz="1200">
                                  <a:latin typeface="Cambria Math" panose="02040503050406030204" pitchFamily="18" charset="0"/>
                                </a:rPr>
                                <m:t>Score</m:t>
                              </m:r>
                            </m:num>
                            <m:den>
                              <m:r>
                                <m:rPr>
                                  <m:sty m:val="p"/>
                                </m:rPr>
                                <a:rPr lang="en-US" sz="1200">
                                  <a:latin typeface="Cambria Math" panose="02040503050406030204" pitchFamily="18" charset="0"/>
                                </a:rPr>
                                <m:t>Sum</m:t>
                              </m:r>
                              <m:r>
                                <a:rPr lang="en-US" sz="1200">
                                  <a:latin typeface="Cambria Math" panose="02040503050406030204" pitchFamily="18" charset="0"/>
                                </a:rPr>
                                <m:t> </m:t>
                              </m:r>
                              <m:d>
                                <m:dPr>
                                  <m:ctrlPr>
                                    <a:rPr lang="en-US" sz="1200" i="1">
                                      <a:latin typeface="Cambria Math" panose="02040503050406030204" pitchFamily="18" charset="0"/>
                                    </a:rPr>
                                  </m:ctrlPr>
                                </m:dPr>
                                <m:e>
                                  <m:r>
                                    <m:rPr>
                                      <m:sty m:val="p"/>
                                    </m:rPr>
                                    <a:rPr lang="en-US" sz="1200">
                                      <a:latin typeface="Cambria Math" panose="02040503050406030204" pitchFamily="18" charset="0"/>
                                    </a:rPr>
                                    <m:t>Candidate</m:t>
                                  </m:r>
                                  <m:r>
                                    <a:rPr lang="en-US" sz="1200">
                                      <a:latin typeface="Cambria Math" panose="02040503050406030204" pitchFamily="18" charset="0"/>
                                    </a:rPr>
                                    <m:t> </m:t>
                                  </m:r>
                                  <m:r>
                                    <m:rPr>
                                      <m:sty m:val="p"/>
                                    </m:rPr>
                                    <a:rPr lang="en-US" sz="1200">
                                      <a:latin typeface="Cambria Math" panose="02040503050406030204" pitchFamily="18" charset="0"/>
                                    </a:rPr>
                                    <m:t>HCC</m:t>
                                  </m:r>
                                  <m:r>
                                    <a:rPr lang="en-US" sz="1200">
                                      <a:latin typeface="Cambria Math" panose="02040503050406030204" pitchFamily="18" charset="0"/>
                                    </a:rPr>
                                    <m:t> </m:t>
                                  </m:r>
                                  <m:r>
                                    <m:rPr>
                                      <m:sty m:val="p"/>
                                    </m:rPr>
                                    <a:rPr lang="en-US" sz="1200">
                                      <a:latin typeface="Cambria Math" panose="02040503050406030204" pitchFamily="18" charset="0"/>
                                    </a:rPr>
                                    <m:t>Risk</m:t>
                                  </m:r>
                                  <m:r>
                                    <a:rPr lang="en-US" sz="1200">
                                      <a:latin typeface="Cambria Math" panose="02040503050406030204" pitchFamily="18" charset="0"/>
                                    </a:rPr>
                                    <m:t> </m:t>
                                  </m:r>
                                  <m:r>
                                    <m:rPr>
                                      <m:sty m:val="p"/>
                                    </m:rPr>
                                    <a:rPr lang="en-US" sz="1200">
                                      <a:latin typeface="Cambria Math" panose="02040503050406030204" pitchFamily="18" charset="0"/>
                                    </a:rPr>
                                    <m:t>Scores</m:t>
                                  </m:r>
                                </m:e>
                              </m:d>
                              <m:r>
                                <a:rPr lang="en-US" sz="1200" i="1">
                                  <a:latin typeface="Cambria Math" panose="02040503050406030204" pitchFamily="18" charset="0"/>
                                </a:rPr>
                                <m:t>+</m:t>
                              </m:r>
                              <m:r>
                                <m:rPr>
                                  <m:sty m:val="p"/>
                                </m:rPr>
                                <a:rPr lang="en-US" sz="1200">
                                  <a:latin typeface="Cambria Math" panose="02040503050406030204" pitchFamily="18" charset="0"/>
                                </a:rPr>
                                <m:t>Current</m:t>
                              </m:r>
                              <m:r>
                                <a:rPr lang="en-US" sz="1200">
                                  <a:latin typeface="Cambria Math" panose="02040503050406030204" pitchFamily="18" charset="0"/>
                                </a:rPr>
                                <m:t> </m:t>
                              </m:r>
                              <m:r>
                                <m:rPr>
                                  <m:sty m:val="p"/>
                                </m:rPr>
                                <a:rPr lang="en-US" sz="1200">
                                  <a:latin typeface="Cambria Math" panose="02040503050406030204" pitchFamily="18" charset="0"/>
                                </a:rPr>
                                <m:t>Risk</m:t>
                              </m:r>
                              <m:r>
                                <a:rPr lang="en-US" sz="1200">
                                  <a:latin typeface="Cambria Math" panose="02040503050406030204" pitchFamily="18" charset="0"/>
                                </a:rPr>
                                <m:t> </m:t>
                              </m:r>
                              <m:r>
                                <m:rPr>
                                  <m:sty m:val="p"/>
                                </m:rPr>
                                <a:rPr lang="en-US" sz="1200">
                                  <a:latin typeface="Cambria Math" panose="02040503050406030204" pitchFamily="18" charset="0"/>
                                </a:rPr>
                                <m:t>Score</m:t>
                              </m:r>
                            </m:den>
                          </m:f>
                        </m:e>
                      </m:d>
                      <m:r>
                        <a:rPr lang="en-US" sz="1200" i="1">
                          <a:latin typeface="Cambria Math" panose="02040503050406030204" pitchFamily="18" charset="0"/>
                        </a:rPr>
                        <m:t>∗100%</m:t>
                      </m:r>
                    </m:oMath>
                  </m:oMathPara>
                </a14:m>
                <a:endParaRPr lang="en-US" sz="1200" dirty="0"/>
              </a:p>
              <a:p>
                <a:pPr marL="0" indent="0">
                  <a:buNone/>
                </a:pPr>
                <a:endParaRPr lang="en-US" sz="1800" b="1" i="1" dirty="0"/>
              </a:p>
              <a:p>
                <a:pPr marL="0" indent="0">
                  <a:buNone/>
                </a:pPr>
                <a:r>
                  <a:rPr lang="en-US" sz="1800" b="1" i="1" dirty="0"/>
                  <a:t>Example:</a:t>
                </a:r>
                <a:r>
                  <a:rPr lang="en-US" sz="1800" b="1" dirty="0"/>
                  <a:t> </a:t>
                </a:r>
              </a:p>
              <a:p>
                <a:r>
                  <a:rPr lang="en-US" sz="1600" dirty="0"/>
                  <a:t>Given:</a:t>
                </a:r>
              </a:p>
              <a:p>
                <a:pPr lvl="1"/>
                <a:r>
                  <a:rPr lang="en-US" sz="1600" dirty="0"/>
                  <a:t>Current Risk Score: </a:t>
                </a:r>
                <a:r>
                  <a:rPr lang="en-US" sz="1600" dirty="0">
                    <a:solidFill>
                      <a:srgbClr val="008000"/>
                    </a:solidFill>
                  </a:rPr>
                  <a:t>0.723</a:t>
                </a:r>
                <a:r>
                  <a:rPr lang="en-US" sz="1600" dirty="0"/>
                  <a:t> </a:t>
                </a:r>
              </a:p>
              <a:p>
                <a:pPr lvl="1"/>
                <a:r>
                  <a:rPr lang="en-US" sz="1600" dirty="0"/>
                  <a:t>Sum of Candidate Risk Scores:</a:t>
                </a:r>
                <a:r>
                  <a:rPr lang="en-US" sz="1600" dirty="0">
                    <a:solidFill>
                      <a:srgbClr val="002060"/>
                    </a:solidFill>
                  </a:rPr>
                  <a:t>1.687</a:t>
                </a:r>
              </a:p>
              <a:p>
                <a:r>
                  <a:rPr lang="en-US" sz="1600" dirty="0"/>
                  <a:t>Results:</a:t>
                </a:r>
              </a:p>
              <a:p>
                <a:pPr lvl="1"/>
                <a:r>
                  <a:rPr lang="en-US" sz="1600" dirty="0"/>
                  <a:t>Risk Score Meter: </a:t>
                </a:r>
                <a:r>
                  <a:rPr lang="en-US" sz="1600" dirty="0">
                    <a:solidFill>
                      <a:schemeClr val="accent2">
                        <a:lumMod val="75000"/>
                      </a:schemeClr>
                    </a:solidFill>
                  </a:rPr>
                  <a:t>70</a:t>
                </a:r>
                <a:br>
                  <a:rPr lang="en-US" sz="1600" dirty="0">
                    <a:solidFill>
                      <a:schemeClr val="accent2">
                        <a:lumMod val="75000"/>
                      </a:schemeClr>
                    </a:solidFill>
                  </a:rPr>
                </a:br>
                <a:endParaRPr lang="en-US" sz="1200" dirty="0"/>
              </a:p>
              <a:p>
                <a:pPr marL="0" indent="0">
                  <a:buNone/>
                </a:pPr>
                <a14:m>
                  <m:oMathPara xmlns:m="http://schemas.openxmlformats.org/officeDocument/2006/math">
                    <m:oMathParaPr>
                      <m:jc m:val="centerGroup"/>
                    </m:oMathParaPr>
                    <m:oMath xmlns:m="http://schemas.openxmlformats.org/officeDocument/2006/math">
                      <m:r>
                        <a:rPr lang="en-US" sz="1200" i="1" smtClean="0">
                          <a:solidFill>
                            <a:schemeClr val="accent2">
                              <a:lumMod val="75000"/>
                            </a:schemeClr>
                          </a:solidFill>
                          <a:latin typeface="Cambria Math" panose="02040503050406030204" pitchFamily="18" charset="0"/>
                        </a:rPr>
                        <m:t>70%</m:t>
                      </m:r>
                      <m:r>
                        <a:rPr lang="en-US" sz="1200" i="1">
                          <a:latin typeface="Cambria Math" panose="02040503050406030204" pitchFamily="18" charset="0"/>
                        </a:rPr>
                        <m:t> </m:t>
                      </m:r>
                      <m:r>
                        <a:rPr lang="en-US" sz="1200">
                          <a:latin typeface="Cambria Math" panose="02040503050406030204" pitchFamily="18" charset="0"/>
                        </a:rPr>
                        <m:t>=</m:t>
                      </m:r>
                      <m:d>
                        <m:dPr>
                          <m:ctrlPr>
                            <a:rPr lang="en-US" sz="1200" i="1">
                              <a:latin typeface="Cambria Math" panose="02040503050406030204" pitchFamily="18" charset="0"/>
                            </a:rPr>
                          </m:ctrlPr>
                        </m:dPr>
                        <m:e>
                          <m:r>
                            <a:rPr lang="en-US" sz="1200">
                              <a:latin typeface="Cambria Math" panose="02040503050406030204" pitchFamily="18" charset="0"/>
                            </a:rPr>
                            <m:t>1</m:t>
                          </m:r>
                          <m:r>
                            <a:rPr lang="en-US" sz="1200" i="1">
                              <a:latin typeface="Cambria Math" panose="02040503050406030204" pitchFamily="18" charset="0"/>
                            </a:rPr>
                            <m:t>−</m:t>
                          </m:r>
                          <m:f>
                            <m:fPr>
                              <m:ctrlPr>
                                <a:rPr lang="en-US" sz="1200" i="1">
                                  <a:latin typeface="Cambria Math" panose="02040503050406030204" pitchFamily="18" charset="0"/>
                                </a:rPr>
                              </m:ctrlPr>
                            </m:fPr>
                            <m:num>
                              <m:r>
                                <a:rPr lang="en-US" sz="1200" smtClean="0">
                                  <a:solidFill>
                                    <a:srgbClr val="008000"/>
                                  </a:solidFill>
                                  <a:latin typeface="Cambria Math" panose="02040503050406030204" pitchFamily="18" charset="0"/>
                                </a:rPr>
                                <m:t>0.723</m:t>
                              </m:r>
                            </m:num>
                            <m:den>
                              <m:r>
                                <a:rPr lang="en-US" sz="1200" smtClean="0">
                                  <a:solidFill>
                                    <a:srgbClr val="002060"/>
                                  </a:solidFill>
                                  <a:latin typeface="Cambria Math" panose="02040503050406030204" pitchFamily="18" charset="0"/>
                                </a:rPr>
                                <m:t>1.687</m:t>
                              </m:r>
                              <m:r>
                                <a:rPr lang="en-US" sz="1200" i="1">
                                  <a:latin typeface="Cambria Math" panose="02040503050406030204" pitchFamily="18" charset="0"/>
                                </a:rPr>
                                <m:t>+</m:t>
                              </m:r>
                              <m:r>
                                <a:rPr lang="en-US" sz="1200" smtClean="0">
                                  <a:solidFill>
                                    <a:srgbClr val="008000"/>
                                  </a:solidFill>
                                  <a:latin typeface="Cambria Math" panose="02040503050406030204" pitchFamily="18" charset="0"/>
                                </a:rPr>
                                <m:t>0.723</m:t>
                              </m:r>
                            </m:den>
                          </m:f>
                        </m:e>
                      </m:d>
                      <m:r>
                        <a:rPr lang="en-US" sz="1200" i="1">
                          <a:latin typeface="Cambria Math" panose="02040503050406030204" pitchFamily="18" charset="0"/>
                        </a:rPr>
                        <m:t>∗100%</m:t>
                      </m:r>
                    </m:oMath>
                  </m:oMathPara>
                </a14:m>
                <a:endParaRPr lang="en-US" sz="1400" dirty="0"/>
              </a:p>
              <a:p>
                <a:pPr marL="0" indent="0">
                  <a:buNone/>
                </a:pPr>
                <a:endParaRPr lang="en-US" sz="1400" dirty="0"/>
              </a:p>
            </p:txBody>
          </p:sp>
        </mc:Choice>
        <mc:Fallback xmlns="">
          <p:sp>
            <p:nvSpPr>
              <p:cNvPr id="3" name="Content Placeholder 2"/>
              <p:cNvSpPr>
                <a:spLocks noGrp="1" noRot="1" noChangeAspect="1" noMove="1" noResize="1" noEditPoints="1" noAdjustHandles="1" noChangeArrowheads="1" noChangeShapeType="1" noTextEdit="1"/>
              </p:cNvSpPr>
              <p:nvPr>
                <p:ph sz="quarter" idx="1"/>
              </p:nvPr>
            </p:nvSpPr>
            <p:spPr>
              <a:xfrm>
                <a:off x="914400" y="1206500"/>
                <a:ext cx="7772400" cy="4013200"/>
              </a:xfrm>
              <a:blipFill rotWithShape="0">
                <a:blip r:embed="rId5"/>
                <a:stretch>
                  <a:fillRect l="-627"/>
                </a:stretch>
              </a:blipFill>
            </p:spPr>
            <p:txBody>
              <a:bodyPr/>
              <a:lstStyle/>
              <a:p>
                <a:r>
                  <a:rPr lang="en-US">
                    <a:noFill/>
                  </a:rPr>
                  <a:t> </a:t>
                </a:r>
              </a:p>
            </p:txBody>
          </p:sp>
        </mc:Fallback>
      </mc:AlternateContent>
      <p:pic>
        <p:nvPicPr>
          <p:cNvPr id="4" name="Picture 3"/>
          <p:cNvPicPr/>
          <p:nvPr/>
        </p:nvPicPr>
        <p:blipFill>
          <a:blip r:embed="rId6"/>
          <a:stretch>
            <a:fillRect/>
          </a:stretch>
        </p:blipFill>
        <p:spPr>
          <a:xfrm>
            <a:off x="5486400" y="2705100"/>
            <a:ext cx="1524000" cy="1589884"/>
          </a:xfrm>
          <a:prstGeom prst="rect">
            <a:avLst/>
          </a:prstGeom>
        </p:spPr>
      </p:pic>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296400" y="4076700"/>
            <a:ext cx="609600" cy="609600"/>
          </a:xfrm>
          <a:prstGeom prst="rect">
            <a:avLst/>
          </a:prstGeom>
        </p:spPr>
      </p:pic>
    </p:spTree>
    <p:extLst>
      <p:ext uri="{BB962C8B-B14F-4D97-AF65-F5344CB8AC3E}">
        <p14:creationId xmlns:p14="http://schemas.microsoft.com/office/powerpoint/2010/main" val="27719296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6170"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3219504" y="168797"/>
            <a:ext cx="2609796"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a:t>QA Testing</a:t>
            </a:r>
            <a:endParaRPr lang="en-US" sz="3200" dirty="0"/>
          </a:p>
        </p:txBody>
      </p:sp>
    </p:spTree>
    <p:extLst>
      <p:ext uri="{BB962C8B-B14F-4D97-AF65-F5344CB8AC3E}">
        <p14:creationId xmlns:p14="http://schemas.microsoft.com/office/powerpoint/2010/main" val="4176045461"/>
      </p:ext>
    </p:extLst>
  </p:cSld>
  <p:clrMapOvr>
    <a:masterClrMapping/>
  </p:clrMapOvr>
  <mc:AlternateContent xmlns:mc="http://schemas.openxmlformats.org/markup-compatibility/2006" xmlns:p14="http://schemas.microsoft.com/office/powerpoint/2010/main">
    <mc:Choice Requires="p14">
      <p:transition spd="slow" p14:dur="2000" advTm="21610"/>
    </mc:Choice>
    <mc:Fallback xmlns="">
      <p:transition spd="slow" advTm="21610"/>
    </mc:Fallback>
  </mc:AlternateContent>
  <p:extLst mod="1">
    <p:ext uri="{E180D4A7-C9FB-4DFB-919C-405C955672EB}">
      <p14:showEvtLst xmlns:p14="http://schemas.microsoft.com/office/powerpoint/2010/main">
        <p14:playEvt time="20" objId="2"/>
        <p14:stopEvt time="13615" objId="2"/>
      </p14:showEvtLst>
    </p:ext>
  </p:extLs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Equity</Template>
  <TotalTime>2391</TotalTime>
  <Words>589</Words>
  <Application>Microsoft Office PowerPoint</Application>
  <PresentationFormat>On-screen Show (16:10)</PresentationFormat>
  <Paragraphs>69</Paragraphs>
  <Slides>11</Slides>
  <Notes>8</Notes>
  <HiddenSlides>0</HiddenSlides>
  <MMClips>7</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Cambria Math</vt:lpstr>
      <vt:lpstr>Franklin Gothic Book</vt:lpstr>
      <vt:lpstr>Perpetua</vt:lpstr>
      <vt:lpstr>Wingdings 2</vt:lpstr>
      <vt:lpstr>Equity</vt:lpstr>
      <vt:lpstr>RADV Risk Adjustment Data Validation Tool</vt:lpstr>
      <vt:lpstr>Executive Summary</vt:lpstr>
      <vt:lpstr>Team Member Key Responsibilities</vt:lpstr>
      <vt:lpstr>PowerPoint Presentation</vt:lpstr>
      <vt:lpstr>PowerPoint Presentation</vt:lpstr>
      <vt:lpstr>RADV Application  Walk-Through</vt:lpstr>
      <vt:lpstr>PowerPoint Presentation</vt:lpstr>
      <vt:lpstr>Candidate Risk Score Meter</vt:lpstr>
      <vt:lpstr>PowerPoint Presentation</vt:lpstr>
      <vt:lpstr>Final Version of the RADV Tool</vt:lpstr>
      <vt:lpstr>Project Post-Mortem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 Risk Adjustment  EHR Data Validation Tool</dc:title>
  <dc:creator>Ganas, Spiro</dc:creator>
  <cp:lastModifiedBy>Tala Suidan</cp:lastModifiedBy>
  <cp:revision>114</cp:revision>
  <cp:lastPrinted>2016-04-18T15:52:12Z</cp:lastPrinted>
  <dcterms:created xsi:type="dcterms:W3CDTF">2016-03-03T13:39:38Z</dcterms:created>
  <dcterms:modified xsi:type="dcterms:W3CDTF">2016-04-26T23:51:35Z</dcterms:modified>
</cp:coreProperties>
</file>

<file path=docProps/thumbnail.jpeg>
</file>